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9" r:id="rId9"/>
    <p:sldId id="265" r:id="rId10"/>
    <p:sldId id="266" r:id="rId11"/>
    <p:sldId id="301" r:id="rId12"/>
    <p:sldId id="300" r:id="rId13"/>
    <p:sldId id="302" r:id="rId14"/>
    <p:sldId id="303" r:id="rId15"/>
    <p:sldId id="267" r:id="rId16"/>
    <p:sldId id="268" r:id="rId17"/>
    <p:sldId id="304" r:id="rId18"/>
    <p:sldId id="269" r:id="rId19"/>
    <p:sldId id="305" r:id="rId20"/>
    <p:sldId id="306" r:id="rId21"/>
    <p:sldId id="308" r:id="rId22"/>
  </p:sldIdLst>
  <p:sldSz cx="9906000" cy="6858000" type="A4"/>
  <p:notesSz cx="6805613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960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rotX val="30"/>
      <c:depthPercent val="100"/>
      <c:perspective val="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0"/>
            <c:spPr>
              <a:solidFill>
                <a:schemeClr val="bg1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Sheet1!$A$2:$A$7</c:f>
              <c:strCache>
                <c:ptCount val="6"/>
                <c:pt idx="0">
                  <c:v>ภาคกลาง (รวม กทม.)</c:v>
                </c:pt>
                <c:pt idx="1">
                  <c:v>ตะวันออกเฉียงเหนือ</c:v>
                </c:pt>
                <c:pt idx="2">
                  <c:v>เหนือ</c:v>
                </c:pt>
                <c:pt idx="3">
                  <c:v>ใต้</c:v>
                </c:pt>
                <c:pt idx="4">
                  <c:v>ตะวันออก</c:v>
                </c:pt>
                <c:pt idx="5">
                  <c:v>ตะวันตก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53.7</c:v>
                </c:pt>
                <c:pt idx="1">
                  <c:v>13</c:v>
                </c:pt>
                <c:pt idx="2">
                  <c:v>12.2</c:v>
                </c:pt>
                <c:pt idx="3">
                  <c:v>8.9</c:v>
                </c:pt>
                <c:pt idx="4">
                  <c:v>7.3</c:v>
                </c:pt>
                <c:pt idx="5">
                  <c:v>4.9000000000000004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668200283882368"/>
          <c:y val="0.54923262084167757"/>
          <c:w val="0.26331799716117676"/>
          <c:h val="0.4497326841385334"/>
        </c:manualLayout>
      </c:layout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th-TH"/>
        </a:p>
      </c:txPr>
    </c:legend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Sheet1!$A$2:$A$5</c:f>
              <c:strCache>
                <c:ptCount val="2"/>
                <c:pt idx="0">
                  <c:v>ไม่ศึกษาต่อ</c:v>
                </c:pt>
                <c:pt idx="1">
                  <c:v>ศึกษาต่อ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19.5</c:v>
                </c:pt>
                <c:pt idx="1">
                  <c:v>80.5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0.17622</cdr:x>
      <cdr:y>0.53768</cdr:y>
    </cdr:from>
    <cdr:to>
      <cdr:x>0.28002</cdr:x>
      <cdr:y>0.63257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440160" y="2964582"/>
          <a:ext cx="84830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dirty="0" smtClean="0">
              <a:latin typeface="BrowalliaUPC" pitchFamily="34" charset="-34"/>
              <a:cs typeface="BrowalliaUPC" pitchFamily="34" charset="-34"/>
            </a:rPr>
            <a:t>13.0</a:t>
          </a:r>
          <a:r>
            <a:rPr lang="en-US" dirty="0" smtClean="0">
              <a:latin typeface="BrowalliaUPC" pitchFamily="34" charset="-34"/>
              <a:cs typeface="BrowalliaUPC" pitchFamily="34" charset="-34"/>
            </a:rPr>
            <a:t>%</a:t>
          </a:r>
          <a:endParaRPr lang="th-TH" dirty="0">
            <a:latin typeface="BrowalliaUPC" pitchFamily="34" charset="-34"/>
            <a:cs typeface="BrowalliaUPC" pitchFamily="34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8" cy="496967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8" cy="496967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r">
              <a:defRPr sz="1200"/>
            </a:lvl1pPr>
          </a:lstStyle>
          <a:p>
            <a:fld id="{A45833AC-E754-421E-9E83-DDC854BEDE01}" type="datetimeFigureOut">
              <a:rPr lang="th-TH" smtClean="0"/>
              <a:pPr/>
              <a:t>23/04/56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8" cy="496967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8" cy="496967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r">
              <a:defRPr sz="1200"/>
            </a:lvl1pPr>
          </a:lstStyle>
          <a:p>
            <a:fld id="{F5D6F4E2-4E91-451C-922E-A0B07232F45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8814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5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6AA399-A5A6-4400-A1E0-581106F7D45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9447113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50AC48-06F6-4C5F-9F11-32F1913A65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5710711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4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54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1FE990-EEA7-4341-AB07-85B61913E8A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0225423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28ADBF-3018-4FBB-A9B9-1235F64908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3437084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3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A9A519-2434-4145-A852-FC28395ABFF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4053518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CD7F-1780-4295-B0FE-51814AD8C63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970494817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6E577E-3E54-4A22-94DE-12A349127C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78689169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77E5B5-C915-4D9C-BF9C-DD49592071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6303104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0EE16E-FF28-469C-9C86-F334CFC267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4520633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EDF113-E8AC-4466-A549-9A704CB095E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596136670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0282E6-3331-4522-9EDB-86B45AB99C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0952600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3357D-37AF-42D0-8D77-81CFFF248D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4862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mngklnvn\Pictures\Presentation\Cu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65892" y="-99392"/>
            <a:ext cx="10004070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552" y="786184"/>
            <a:ext cx="9906000" cy="58169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  <a:defRPr/>
            </a:pPr>
            <a:r>
              <a:rPr lang="th-TH" sz="88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                     </a:t>
            </a:r>
            <a:r>
              <a:rPr lang="th-TH" sz="8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แพทย์จุฬาฯ </a:t>
            </a:r>
          </a:p>
          <a:p>
            <a:pPr algn="ctr">
              <a:lnSpc>
                <a:spcPct val="70000"/>
              </a:lnSpc>
              <a:defRPr/>
            </a:pPr>
            <a:r>
              <a:rPr lang="th-TH" sz="8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                      รุ่น ๒๓</a:t>
            </a:r>
          </a:p>
          <a:p>
            <a:pPr algn="ctr">
              <a:defRPr/>
            </a:pPr>
            <a:endParaRPr lang="en-US" sz="8800" b="1" spc="50" dirty="0" smtClean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en-US" sz="2000" b="1" spc="50" dirty="0" smtClean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88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           Home Coming Day</a:t>
            </a:r>
          </a:p>
          <a:p>
            <a:pPr algn="ctr">
              <a:lnSpc>
                <a:spcPct val="80000"/>
              </a:lnSpc>
              <a:defRPr/>
            </a:pPr>
            <a:r>
              <a:rPr lang="th-TH" sz="88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            ๒๑ มิ.ย. ๒๕๕๖</a:t>
            </a:r>
            <a:endParaRPr lang="th-TH" sz="88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8" name="Picture 4" descr="พระบาทสมเด็จพระเจ้าอยู่หัวอานันทมหิดล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69" y="4136850"/>
            <a:ext cx="2257425" cy="26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7954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656" y="260648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เกียรติภูมิ (แพทย์) จุฬาฯ 23</a:t>
            </a:r>
            <a:endParaRPr lang="th-TH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384" y="1490881"/>
            <a:ext cx="3108543" cy="707886"/>
          </a:xfrm>
          <a:prstGeom prst="rect">
            <a:avLst/>
          </a:prstGeom>
          <a:solidFill>
            <a:srgbClr val="FF00FF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กระทรวงสาธารณสุข</a:t>
            </a:r>
            <a:endParaRPr lang="th-TH" sz="4000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735385" y="2538041"/>
            <a:ext cx="257175" cy="242887"/>
            <a:chOff x="1421" y="3570"/>
            <a:chExt cx="305" cy="307"/>
          </a:xfrm>
        </p:grpSpPr>
        <p:sp>
          <p:nvSpPr>
            <p:cNvPr id="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1605" y="2255381"/>
            <a:ext cx="34493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รองปลัดกระทรวง</a:t>
            </a:r>
          </a:p>
          <a:p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อธิบดี (3)</a:t>
            </a:r>
          </a:p>
          <a:p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ผอก.องค์การเภสัชฯ</a:t>
            </a:r>
          </a:p>
          <a:p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ผอก. รพ. (4)</a:t>
            </a:r>
          </a:p>
          <a:p>
            <a:r>
              <a:rPr lang="th-TH" sz="4400" dirty="0" err="1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สสจ</a:t>
            </a:r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.</a:t>
            </a:r>
            <a:endParaRPr lang="th-TH" sz="4400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735385" y="3186113"/>
            <a:ext cx="257175" cy="242887"/>
            <a:chOff x="1421" y="3570"/>
            <a:chExt cx="305" cy="307"/>
          </a:xfrm>
        </p:grpSpPr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9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21" name="Group 54"/>
          <p:cNvGrpSpPr>
            <a:grpSpLocks/>
          </p:cNvGrpSpPr>
          <p:nvPr/>
        </p:nvGrpSpPr>
        <p:grpSpPr bwMode="auto">
          <a:xfrm>
            <a:off x="729467" y="3861048"/>
            <a:ext cx="257175" cy="242887"/>
            <a:chOff x="1421" y="3570"/>
            <a:chExt cx="305" cy="307"/>
          </a:xfrm>
        </p:grpSpPr>
        <p:sp>
          <p:nvSpPr>
            <p:cNvPr id="22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3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4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5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6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27" name="Group 54"/>
          <p:cNvGrpSpPr>
            <a:grpSpLocks/>
          </p:cNvGrpSpPr>
          <p:nvPr/>
        </p:nvGrpSpPr>
        <p:grpSpPr bwMode="auto">
          <a:xfrm>
            <a:off x="743284" y="4537639"/>
            <a:ext cx="257175" cy="242887"/>
            <a:chOff x="1421" y="3570"/>
            <a:chExt cx="305" cy="307"/>
          </a:xfrm>
        </p:grpSpPr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9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0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1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2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33" name="Group 54"/>
          <p:cNvGrpSpPr>
            <a:grpSpLocks/>
          </p:cNvGrpSpPr>
          <p:nvPr/>
        </p:nvGrpSpPr>
        <p:grpSpPr bwMode="auto">
          <a:xfrm>
            <a:off x="735385" y="5202337"/>
            <a:ext cx="257175" cy="242887"/>
            <a:chOff x="1421" y="3570"/>
            <a:chExt cx="305" cy="307"/>
          </a:xfrm>
        </p:grpSpPr>
        <p:sp>
          <p:nvSpPr>
            <p:cNvPr id="34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5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6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7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8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414952" y="1484784"/>
            <a:ext cx="3642504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ทหาร </a:t>
            </a:r>
            <a:r>
              <a:rPr lang="en-US" sz="4000" b="1" dirty="0" smtClean="0">
                <a:latin typeface="BrowalliaUPC" pitchFamily="34" charset="-34"/>
                <a:cs typeface="BrowalliaUPC" pitchFamily="34" charset="-34"/>
              </a:rPr>
              <a:t>&amp;</a:t>
            </a:r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 ตำรวจ</a:t>
            </a:r>
            <a:endParaRPr lang="th-TH" sz="4000" b="1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0" name="Group 54"/>
          <p:cNvGrpSpPr>
            <a:grpSpLocks/>
          </p:cNvGrpSpPr>
          <p:nvPr/>
        </p:nvGrpSpPr>
        <p:grpSpPr bwMode="auto">
          <a:xfrm>
            <a:off x="5847953" y="2531944"/>
            <a:ext cx="257175" cy="242887"/>
            <a:chOff x="1421" y="3570"/>
            <a:chExt cx="305" cy="307"/>
          </a:xfrm>
        </p:grpSpPr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184173" y="2249284"/>
            <a:ext cx="30556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เจ้ากรมแพทย์ฯ </a:t>
            </a:r>
            <a:r>
              <a:rPr lang="en-US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&amp;</a:t>
            </a:r>
          </a:p>
          <a:p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รองเจ้ากรมแพทย์</a:t>
            </a:r>
          </a:p>
          <a:p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ผู้ทรงคุณวุฒิพิเศษ</a:t>
            </a:r>
          </a:p>
          <a:p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ผอก.รพ. (2)</a:t>
            </a:r>
          </a:p>
          <a:p>
            <a:r>
              <a:rPr lang="th-TH" sz="44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นายพล (13 คน)</a:t>
            </a:r>
            <a:endParaRPr lang="th-TH" sz="4400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7" name="Group 54"/>
          <p:cNvGrpSpPr>
            <a:grpSpLocks/>
          </p:cNvGrpSpPr>
          <p:nvPr/>
        </p:nvGrpSpPr>
        <p:grpSpPr bwMode="auto">
          <a:xfrm>
            <a:off x="5847953" y="3861048"/>
            <a:ext cx="257175" cy="242887"/>
            <a:chOff x="1421" y="3570"/>
            <a:chExt cx="305" cy="307"/>
          </a:xfrm>
        </p:grpSpPr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53" name="Group 54"/>
          <p:cNvGrpSpPr>
            <a:grpSpLocks/>
          </p:cNvGrpSpPr>
          <p:nvPr/>
        </p:nvGrpSpPr>
        <p:grpSpPr bwMode="auto">
          <a:xfrm>
            <a:off x="5842035" y="4554265"/>
            <a:ext cx="257175" cy="242887"/>
            <a:chOff x="1421" y="3570"/>
            <a:chExt cx="305" cy="307"/>
          </a:xfrm>
        </p:grpSpPr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59" name="Group 54"/>
          <p:cNvGrpSpPr>
            <a:grpSpLocks/>
          </p:cNvGrpSpPr>
          <p:nvPr/>
        </p:nvGrpSpPr>
        <p:grpSpPr bwMode="auto">
          <a:xfrm>
            <a:off x="5855852" y="5202337"/>
            <a:ext cx="257175" cy="242887"/>
            <a:chOff x="1421" y="3570"/>
            <a:chExt cx="305" cy="307"/>
          </a:xfrm>
        </p:grpSpPr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59989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656" y="260648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เกียรติภูมิ (แพทย์) จุฬาฯ 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384" y="1490881"/>
            <a:ext cx="3570496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เอกชน</a:t>
            </a:r>
            <a:endParaRPr lang="th-TH" sz="40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735385" y="2538041"/>
            <a:ext cx="257175" cy="242887"/>
            <a:chOff x="1421" y="3570"/>
            <a:chExt cx="305" cy="307"/>
          </a:xfrm>
        </p:grpSpPr>
        <p:sp>
          <p:nvSpPr>
            <p:cNvPr id="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1605" y="2255381"/>
            <a:ext cx="38170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ผอก. รพ.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เจ้าของธุรกิจขนาดใหญ่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735385" y="3186113"/>
            <a:ext cx="257175" cy="242887"/>
            <a:chOff x="1421" y="3570"/>
            <a:chExt cx="305" cy="307"/>
          </a:xfrm>
        </p:grpSpPr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80992" y="1484784"/>
            <a:ext cx="364250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การเมือง</a:t>
            </a:r>
            <a:endParaRPr lang="th-TH" sz="40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0" name="Group 54"/>
          <p:cNvGrpSpPr>
            <a:grpSpLocks/>
          </p:cNvGrpSpPr>
          <p:nvPr/>
        </p:nvGrpSpPr>
        <p:grpSpPr bwMode="auto">
          <a:xfrm>
            <a:off x="5313993" y="2343508"/>
            <a:ext cx="257175" cy="242887"/>
            <a:chOff x="1421" y="3570"/>
            <a:chExt cx="305" cy="307"/>
          </a:xfrm>
        </p:grpSpPr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50213" y="2060848"/>
            <a:ext cx="2481770" cy="2521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รมต.</a:t>
            </a:r>
          </a:p>
          <a:p>
            <a:pPr>
              <a:lnSpc>
                <a:spcPts val="47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ที่ปรึกษา รมต.</a:t>
            </a:r>
          </a:p>
          <a:p>
            <a:pPr>
              <a:lnSpc>
                <a:spcPts val="4700"/>
              </a:lnSpc>
            </a:pPr>
            <a:r>
              <a:rPr lang="th-TH" sz="4400" dirty="0" err="1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สว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.</a:t>
            </a:r>
          </a:p>
          <a:p>
            <a:pPr>
              <a:lnSpc>
                <a:spcPts val="47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สส.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7" name="Group 54"/>
          <p:cNvGrpSpPr>
            <a:grpSpLocks/>
          </p:cNvGrpSpPr>
          <p:nvPr/>
        </p:nvGrpSpPr>
        <p:grpSpPr bwMode="auto">
          <a:xfrm>
            <a:off x="5313993" y="2828415"/>
            <a:ext cx="257175" cy="242887"/>
            <a:chOff x="1421" y="3570"/>
            <a:chExt cx="305" cy="307"/>
          </a:xfrm>
        </p:grpSpPr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3" name="Group 54"/>
          <p:cNvGrpSpPr>
            <a:grpSpLocks/>
          </p:cNvGrpSpPr>
          <p:nvPr/>
        </p:nvGrpSpPr>
        <p:grpSpPr bwMode="auto">
          <a:xfrm>
            <a:off x="5316388" y="3468174"/>
            <a:ext cx="257175" cy="242887"/>
            <a:chOff x="1421" y="3570"/>
            <a:chExt cx="305" cy="307"/>
          </a:xfrm>
        </p:grpSpPr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Group 54"/>
          <p:cNvGrpSpPr>
            <a:grpSpLocks/>
          </p:cNvGrpSpPr>
          <p:nvPr/>
        </p:nvGrpSpPr>
        <p:grpSpPr bwMode="auto">
          <a:xfrm>
            <a:off x="5330205" y="4044238"/>
            <a:ext cx="257175" cy="242887"/>
            <a:chOff x="1421" y="3570"/>
            <a:chExt cx="305" cy="307"/>
          </a:xfrm>
        </p:grpSpPr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97419" y="3882246"/>
            <a:ext cx="3570496" cy="707886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วิสาหกิจ</a:t>
            </a:r>
            <a:endParaRPr lang="th-TH" sz="40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66" name="Group 54"/>
          <p:cNvGrpSpPr>
            <a:grpSpLocks/>
          </p:cNvGrpSpPr>
          <p:nvPr/>
        </p:nvGrpSpPr>
        <p:grpSpPr bwMode="auto">
          <a:xfrm>
            <a:off x="730420" y="4929406"/>
            <a:ext cx="257175" cy="242887"/>
            <a:chOff x="1421" y="3570"/>
            <a:chExt cx="305" cy="307"/>
          </a:xfrm>
        </p:grpSpPr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066640" y="4646746"/>
            <a:ext cx="22685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แพทย์ใหญ่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รอง ผอก.รพ.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73" name="Group 54"/>
          <p:cNvGrpSpPr>
            <a:grpSpLocks/>
          </p:cNvGrpSpPr>
          <p:nvPr/>
        </p:nvGrpSpPr>
        <p:grpSpPr bwMode="auto">
          <a:xfrm>
            <a:off x="730420" y="5577478"/>
            <a:ext cx="257175" cy="242887"/>
            <a:chOff x="1421" y="3570"/>
            <a:chExt cx="305" cy="307"/>
          </a:xfrm>
        </p:grpSpPr>
        <p:sp>
          <p:nvSpPr>
            <p:cNvPr id="74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880992" y="4476286"/>
            <a:ext cx="3642504" cy="707886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BrowalliaUPC" pitchFamily="34" charset="-34"/>
                <a:cs typeface="BrowalliaUPC" pitchFamily="34" charset="-34"/>
              </a:rPr>
              <a:t>กทม.</a:t>
            </a:r>
            <a:endParaRPr lang="th-TH" sz="4000" b="1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80" name="Group 54"/>
          <p:cNvGrpSpPr>
            <a:grpSpLocks/>
          </p:cNvGrpSpPr>
          <p:nvPr/>
        </p:nvGrpSpPr>
        <p:grpSpPr bwMode="auto">
          <a:xfrm>
            <a:off x="5313993" y="5335010"/>
            <a:ext cx="257175" cy="242887"/>
            <a:chOff x="1421" y="3570"/>
            <a:chExt cx="305" cy="307"/>
          </a:xfrm>
        </p:grpSpPr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650213" y="5077451"/>
            <a:ext cx="4304383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รอง ผอก. รพ.</a:t>
            </a:r>
          </a:p>
          <a:p>
            <a:pPr>
              <a:lnSpc>
                <a:spcPts val="47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ผอ.ศูนย์บริการสาธารณสุข</a:t>
            </a:r>
          </a:p>
          <a:p>
            <a:pPr>
              <a:lnSpc>
                <a:spcPts val="47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หัวหน้าฝ่าย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87" name="Group 54"/>
          <p:cNvGrpSpPr>
            <a:grpSpLocks/>
          </p:cNvGrpSpPr>
          <p:nvPr/>
        </p:nvGrpSpPr>
        <p:grpSpPr bwMode="auto">
          <a:xfrm>
            <a:off x="5313993" y="5916446"/>
            <a:ext cx="257175" cy="242887"/>
            <a:chOff x="1421" y="3570"/>
            <a:chExt cx="305" cy="307"/>
          </a:xfrm>
        </p:grpSpPr>
        <p:sp>
          <p:nvSpPr>
            <p:cNvPr id="8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3" name="Group 54"/>
          <p:cNvGrpSpPr>
            <a:grpSpLocks/>
          </p:cNvGrpSpPr>
          <p:nvPr/>
        </p:nvGrpSpPr>
        <p:grpSpPr bwMode="auto">
          <a:xfrm>
            <a:off x="5316388" y="6492510"/>
            <a:ext cx="257175" cy="242887"/>
            <a:chOff x="1421" y="3570"/>
            <a:chExt cx="305" cy="307"/>
          </a:xfrm>
        </p:grpSpPr>
        <p:sp>
          <p:nvSpPr>
            <p:cNvPr id="94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48520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656" y="260648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เกียรติภูมิ (แพทย์) จุฬาฯ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384" y="1490881"/>
            <a:ext cx="35704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latin typeface="BrowalliaUPC" pitchFamily="34" charset="-34"/>
                <a:cs typeface="BrowalliaUPC" pitchFamily="34" charset="-34"/>
              </a:rPr>
              <a:t>โรงเรียนแพทย์</a:t>
            </a:r>
            <a:endParaRPr lang="th-TH" sz="4000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303765" y="3495636"/>
            <a:ext cx="257175" cy="242887"/>
            <a:chOff x="1421" y="3570"/>
            <a:chExt cx="305" cy="307"/>
          </a:xfrm>
        </p:grpSpPr>
        <p:sp>
          <p:nvSpPr>
            <p:cNvPr id="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39985" y="3212976"/>
            <a:ext cx="34034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ศ. ระดับ 11 (3)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ศ. ระดับ 10 (3)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ศ. กิตติคุณ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ทุนอานันทมหิดล (4)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1303765" y="4143708"/>
            <a:ext cx="257175" cy="242887"/>
            <a:chOff x="1421" y="3570"/>
            <a:chExt cx="305" cy="307"/>
          </a:xfrm>
        </p:grpSpPr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วงรี 1"/>
          <p:cNvSpPr/>
          <p:nvPr/>
        </p:nvSpPr>
        <p:spPr>
          <a:xfrm>
            <a:off x="399256" y="2348880"/>
            <a:ext cx="203346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743284" y="2390445"/>
            <a:ext cx="1414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วิชาการ</a:t>
            </a:r>
            <a:endParaRPr lang="th-TH" sz="40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2" name="Group 54"/>
          <p:cNvGrpSpPr>
            <a:grpSpLocks/>
          </p:cNvGrpSpPr>
          <p:nvPr/>
        </p:nvGrpSpPr>
        <p:grpSpPr bwMode="auto">
          <a:xfrm>
            <a:off x="1311035" y="4833984"/>
            <a:ext cx="257175" cy="242887"/>
            <a:chOff x="1421" y="3570"/>
            <a:chExt cx="305" cy="307"/>
          </a:xfrm>
        </p:grpSpPr>
        <p:sp>
          <p:nvSpPr>
            <p:cNvPr id="23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54"/>
          <p:cNvGrpSpPr>
            <a:grpSpLocks/>
          </p:cNvGrpSpPr>
          <p:nvPr/>
        </p:nvGrpSpPr>
        <p:grpSpPr bwMode="auto">
          <a:xfrm>
            <a:off x="1305531" y="5506995"/>
            <a:ext cx="257175" cy="242887"/>
            <a:chOff x="1421" y="3570"/>
            <a:chExt cx="305" cy="307"/>
          </a:xfrm>
        </p:grpSpPr>
        <p:sp>
          <p:nvSpPr>
            <p:cNvPr id="29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8985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656" y="260648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เกียรติภูมิ (แพทย์) จุฬาฯ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384" y="1490881"/>
            <a:ext cx="35704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black"/>
                </a:solidFill>
                <a:latin typeface="BrowalliaUPC" pitchFamily="34" charset="-34"/>
                <a:cs typeface="BrowalliaUPC" pitchFamily="34" charset="-34"/>
              </a:rPr>
              <a:t>โรงเรียนแพทย์</a:t>
            </a: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303765" y="3279612"/>
            <a:ext cx="257175" cy="242887"/>
            <a:chOff x="1421" y="3570"/>
            <a:chExt cx="305" cy="307"/>
          </a:xfrm>
        </p:grpSpPr>
        <p:sp>
          <p:nvSpPr>
            <p:cNvPr id="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39985" y="2996952"/>
            <a:ext cx="5219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ประธานราชวิทยาลัย</a:t>
            </a:r>
            <a:r>
              <a:rPr lang="th-TH" sz="4400" dirty="0" err="1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อายุร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แพทย์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นายกสมาคม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1303765" y="3927684"/>
            <a:ext cx="257175" cy="242887"/>
            <a:chOff x="1421" y="3570"/>
            <a:chExt cx="305" cy="307"/>
          </a:xfrm>
        </p:grpSpPr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วงรี 1"/>
          <p:cNvSpPr/>
          <p:nvPr/>
        </p:nvSpPr>
        <p:spPr>
          <a:xfrm>
            <a:off x="399256" y="2348880"/>
            <a:ext cx="203346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284" y="2390445"/>
            <a:ext cx="1287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วิชาชีพ</a:t>
            </a:r>
            <a:endParaRPr lang="th-TH" sz="4000" b="1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8" name="Group 54"/>
          <p:cNvGrpSpPr>
            <a:grpSpLocks/>
          </p:cNvGrpSpPr>
          <p:nvPr/>
        </p:nvGrpSpPr>
        <p:grpSpPr bwMode="auto">
          <a:xfrm>
            <a:off x="1305531" y="6570489"/>
            <a:ext cx="257175" cy="242887"/>
            <a:chOff x="1421" y="3570"/>
            <a:chExt cx="305" cy="307"/>
          </a:xfrm>
        </p:grpSpPr>
        <p:sp>
          <p:nvSpPr>
            <p:cNvPr id="29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54"/>
          <p:cNvGrpSpPr>
            <a:grpSpLocks/>
          </p:cNvGrpSpPr>
          <p:nvPr/>
        </p:nvGrpSpPr>
        <p:grpSpPr bwMode="auto">
          <a:xfrm>
            <a:off x="1308045" y="5223828"/>
            <a:ext cx="257175" cy="242887"/>
            <a:chOff x="1421" y="3570"/>
            <a:chExt cx="305" cy="307"/>
          </a:xfrm>
        </p:grpSpPr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44265" y="4941168"/>
            <a:ext cx="52164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คณบดี คณะแพทยศาสตร์ จุฬาฯ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ผู้อำนวยการ รพ.จุฬาฯ / สงขลา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หัวหน้าภาค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1" name="Group 54"/>
          <p:cNvGrpSpPr>
            <a:grpSpLocks/>
          </p:cNvGrpSpPr>
          <p:nvPr/>
        </p:nvGrpSpPr>
        <p:grpSpPr bwMode="auto">
          <a:xfrm>
            <a:off x="1308045" y="5871900"/>
            <a:ext cx="257175" cy="242887"/>
            <a:chOff x="1421" y="3570"/>
            <a:chExt cx="305" cy="307"/>
          </a:xfrm>
        </p:grpSpPr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วงรี 46"/>
          <p:cNvSpPr/>
          <p:nvPr/>
        </p:nvSpPr>
        <p:spPr>
          <a:xfrm>
            <a:off x="403536" y="4293096"/>
            <a:ext cx="203346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7564" y="4334661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บริหาร</a:t>
            </a:r>
            <a:endParaRPr lang="th-TH" sz="4000" b="1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4576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6656" y="260648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เกียรติภูมิ (แพทย์) จุฬาฯ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384" y="1490881"/>
            <a:ext cx="3570496" cy="70788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มหาวิทยาลัย</a:t>
            </a:r>
            <a:endParaRPr lang="th-TH" sz="4000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765233" y="2487524"/>
            <a:ext cx="257175" cy="242887"/>
            <a:chOff x="1421" y="3570"/>
            <a:chExt cx="305" cy="307"/>
          </a:xfrm>
        </p:grpSpPr>
        <p:sp>
          <p:nvSpPr>
            <p:cNvPr id="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01453" y="2204864"/>
            <a:ext cx="3966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อธิการบดี จุฬาฯ 2 วาระ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รองอธิการบดี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765233" y="3135596"/>
            <a:ext cx="257175" cy="242887"/>
            <a:chOff x="1421" y="3570"/>
            <a:chExt cx="305" cy="307"/>
          </a:xfrm>
        </p:grpSpPr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54"/>
          <p:cNvGrpSpPr>
            <a:grpSpLocks/>
          </p:cNvGrpSpPr>
          <p:nvPr/>
        </p:nvGrpSpPr>
        <p:grpSpPr bwMode="auto">
          <a:xfrm>
            <a:off x="768223" y="6356389"/>
            <a:ext cx="257175" cy="242887"/>
            <a:chOff x="1421" y="3570"/>
            <a:chExt cx="305" cy="307"/>
          </a:xfrm>
        </p:grpSpPr>
        <p:sp>
          <p:nvSpPr>
            <p:cNvPr id="29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54"/>
          <p:cNvGrpSpPr>
            <a:grpSpLocks/>
          </p:cNvGrpSpPr>
          <p:nvPr/>
        </p:nvGrpSpPr>
        <p:grpSpPr bwMode="auto">
          <a:xfrm>
            <a:off x="770737" y="4780526"/>
            <a:ext cx="257175" cy="242887"/>
            <a:chOff x="1421" y="3570"/>
            <a:chExt cx="305" cy="307"/>
          </a:xfrm>
        </p:grpSpPr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106957" y="4617710"/>
            <a:ext cx="8388835" cy="2233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1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แพทย์ถวายการรักษาพระบาทสมเด็จพระเจ้าอยู่หัว </a:t>
            </a:r>
            <a:r>
              <a:rPr lang="en-US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&amp;</a:t>
            </a:r>
          </a:p>
          <a:p>
            <a:pPr>
              <a:lnSpc>
                <a:spcPts val="41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สมเด็จพระนางเจ้าพระบรมราชินีนาถ</a:t>
            </a:r>
          </a:p>
          <a:p>
            <a:pPr>
              <a:lnSpc>
                <a:spcPts val="41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ผอก. </a:t>
            </a:r>
            <a:r>
              <a:rPr lang="th-TH" sz="4400" dirty="0" err="1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ร.ร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.</a:t>
            </a:r>
          </a:p>
          <a:p>
            <a:pPr>
              <a:lnSpc>
                <a:spcPts val="4100"/>
              </a:lnSpc>
            </a:pP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กรรมการพิทักษ์คุณธรรม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41" name="Group 54"/>
          <p:cNvGrpSpPr>
            <a:grpSpLocks/>
          </p:cNvGrpSpPr>
          <p:nvPr/>
        </p:nvGrpSpPr>
        <p:grpSpPr bwMode="auto">
          <a:xfrm>
            <a:off x="770737" y="5825470"/>
            <a:ext cx="257175" cy="242887"/>
            <a:chOff x="1421" y="3570"/>
            <a:chExt cx="305" cy="307"/>
          </a:xfrm>
        </p:grpSpPr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02384" y="3801234"/>
            <a:ext cx="3570496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อื่น ๆ</a:t>
            </a:r>
            <a:endParaRPr lang="th-TH" sz="4000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9599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2760" y="260648"/>
            <a:ext cx="4437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แพทย์จุฬาฯ รุ่น 23</a:t>
            </a:r>
            <a:endParaRPr lang="th-TH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784648" y="1988840"/>
            <a:ext cx="6264696" cy="40324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004303" y="3014950"/>
            <a:ext cx="58817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....ที่ไม่มีใครเหมือน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!?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....&amp; </a:t>
            </a:r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ไม่มีใครเหมือน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!!!??</a:t>
            </a:r>
          </a:p>
        </p:txBody>
      </p:sp>
    </p:spTree>
    <p:extLst>
      <p:ext uri="{BB962C8B-B14F-4D97-AF65-F5344CB8AC3E}">
        <p14:creationId xmlns="" xmlns:p14="http://schemas.microsoft.com/office/powerpoint/2010/main" val="41070093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568" y="332656"/>
            <a:ext cx="8387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ที่ไม่เหมือนใคร</a:t>
            </a:r>
            <a:r>
              <a:rPr 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!?</a:t>
            </a:r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&amp;</a:t>
            </a:r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ไม่มีใครเหมือน</a:t>
            </a:r>
            <a:r>
              <a:rPr 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!!??</a:t>
            </a:r>
            <a:endParaRPr lang="th-TH" sz="5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43445" y="1700808"/>
            <a:ext cx="257175" cy="242887"/>
            <a:chOff x="1421" y="3570"/>
            <a:chExt cx="305" cy="307"/>
          </a:xfrm>
        </p:grpSpPr>
        <p:sp>
          <p:nvSpPr>
            <p:cNvPr id="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9665" y="1340768"/>
            <a:ext cx="925606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จำนวนมากที่สุด </a:t>
            </a:r>
          </a:p>
          <a:p>
            <a:r>
              <a:rPr lang="th-TH" sz="5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(อาจารย์หลายท่านเป็นห่วงเรื่องคุณภาพ</a:t>
            </a:r>
            <a:r>
              <a:rPr lang="en-US" sz="5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!!)</a:t>
            </a:r>
          </a:p>
          <a:p>
            <a:r>
              <a:rPr lang="th-TH" sz="5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จำนวนคนตายมากที่สุด</a:t>
            </a:r>
          </a:p>
          <a:p>
            <a:r>
              <a:rPr lang="th-TH" sz="5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รุ่นสุดท้ายที่มาจาก 2 มหาวิทยาลัย</a:t>
            </a:r>
          </a:p>
          <a:p>
            <a:r>
              <a:rPr lang="th-TH" sz="5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รุ่นสุดท้ายที่มีภาคสมทบ</a:t>
            </a:r>
          </a:p>
          <a:p>
            <a:r>
              <a:rPr lang="th-TH" sz="5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ทำหนังสือ </a:t>
            </a:r>
            <a:r>
              <a:rPr lang="en-US" sz="5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Home Coming Day </a:t>
            </a:r>
            <a:r>
              <a:rPr lang="th-TH" sz="5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ทุกครั้ง (2 เล่ม)</a:t>
            </a:r>
            <a:endParaRPr lang="th-TH" sz="5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343445" y="3330129"/>
            <a:ext cx="257175" cy="242887"/>
            <a:chOff x="1421" y="3570"/>
            <a:chExt cx="305" cy="307"/>
          </a:xfrm>
        </p:grpSpPr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350715" y="4160973"/>
            <a:ext cx="257175" cy="242887"/>
            <a:chOff x="1421" y="3570"/>
            <a:chExt cx="305" cy="307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345211" y="5002939"/>
            <a:ext cx="257175" cy="242887"/>
            <a:chOff x="1421" y="3570"/>
            <a:chExt cx="305" cy="307"/>
          </a:xfrm>
        </p:grpSpPr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343445" y="5795027"/>
            <a:ext cx="257175" cy="242887"/>
            <a:chOff x="1421" y="3570"/>
            <a:chExt cx="305" cy="307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532708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568" y="332656"/>
            <a:ext cx="8387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ที่ไม่เหมือนใคร</a:t>
            </a:r>
            <a:r>
              <a:rPr lang="en-US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!?</a:t>
            </a:r>
            <a:r>
              <a:rPr lang="th-TH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&amp;</a:t>
            </a:r>
            <a:r>
              <a:rPr lang="th-TH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ไม่มีใครเหมือน</a:t>
            </a:r>
            <a:r>
              <a:rPr lang="en-US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!!??</a:t>
            </a:r>
            <a:endParaRPr lang="th-TH" sz="5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43445" y="1610250"/>
            <a:ext cx="257175" cy="242887"/>
            <a:chOff x="1421" y="3570"/>
            <a:chExt cx="305" cy="307"/>
          </a:xfrm>
        </p:grpSpPr>
        <p:sp>
          <p:nvSpPr>
            <p:cNvPr id="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9665" y="1340768"/>
            <a:ext cx="867096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กีฬาวอลเล่ย์บอล</a:t>
            </a:r>
          </a:p>
          <a:p>
            <a:r>
              <a:rPr lang="th-TH" sz="4400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คว้ารางวัลชนะเลิศ 4 ปีซ้อน</a:t>
            </a:r>
          </a:p>
          <a:p>
            <a:r>
              <a:rPr lang="th-TH" sz="4400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นักกีฬาจากรัสเซียมาขอเล่นด้วย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โต้วาที</a:t>
            </a:r>
          </a:p>
          <a:p>
            <a:r>
              <a:rPr lang="th-TH" sz="4400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เข้าชิงชนะเลิศ 2 ปีซ้อน</a:t>
            </a:r>
          </a:p>
          <a:p>
            <a:r>
              <a:rPr lang="th-TH" sz="4400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นักโต้วาทีเหรียญทอง </a:t>
            </a:r>
            <a:r>
              <a:rPr lang="th-TH" sz="4400" dirty="0" err="1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สจม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. </a:t>
            </a:r>
            <a:r>
              <a:rPr lang="en-US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&amp;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 เป็นตัวแทนจุฬาฯ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แปรอักษร 3 มิติ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กีฬาในร่ม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343445" y="3618161"/>
            <a:ext cx="257175" cy="242887"/>
            <a:chOff x="1421" y="3570"/>
            <a:chExt cx="305" cy="307"/>
          </a:xfrm>
        </p:grpSpPr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345211" y="5661248"/>
            <a:ext cx="257175" cy="242887"/>
            <a:chOff x="1421" y="3570"/>
            <a:chExt cx="305" cy="307"/>
          </a:xfrm>
        </p:grpSpPr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343445" y="6282457"/>
            <a:ext cx="257175" cy="242887"/>
            <a:chOff x="1421" y="3570"/>
            <a:chExt cx="305" cy="307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ดาว 6 แฉก 1"/>
          <p:cNvSpPr/>
          <p:nvPr/>
        </p:nvSpPr>
        <p:spPr>
          <a:xfrm>
            <a:off x="1242244" y="2229803"/>
            <a:ext cx="326380" cy="3600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ดาว 6 แฉก 37"/>
          <p:cNvSpPr/>
          <p:nvPr/>
        </p:nvSpPr>
        <p:spPr>
          <a:xfrm>
            <a:off x="1247340" y="2883379"/>
            <a:ext cx="326380" cy="3600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ดาว 6 แฉก 38"/>
          <p:cNvSpPr/>
          <p:nvPr/>
        </p:nvSpPr>
        <p:spPr>
          <a:xfrm>
            <a:off x="1247340" y="4221088"/>
            <a:ext cx="326380" cy="3600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ดาว 6 แฉก 39"/>
          <p:cNvSpPr/>
          <p:nvPr/>
        </p:nvSpPr>
        <p:spPr>
          <a:xfrm>
            <a:off x="1255653" y="4894099"/>
            <a:ext cx="326380" cy="3600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724248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0769242"/>
              </p:ext>
            </p:extLst>
          </p:nvPr>
        </p:nvGraphicFramePr>
        <p:xfrm>
          <a:off x="200472" y="2221528"/>
          <a:ext cx="943565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6696744"/>
                <a:gridCol w="2234853"/>
              </a:tblGrid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BrowalliaUPC" pitchFamily="34" charset="-34"/>
                          <a:cs typeface="BrowalliaUPC" pitchFamily="34" charset="-34"/>
                        </a:rPr>
                        <a:t>บริจาคสร้างหอพักแพทย์ประจำบ้าน</a:t>
                      </a:r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3600" dirty="0" smtClean="0">
                          <a:latin typeface="BrowalliaUPC" pitchFamily="34" charset="-34"/>
                          <a:cs typeface="BrowalliaUPC" pitchFamily="34" charset="-34"/>
                        </a:rPr>
                        <a:t>4</a:t>
                      </a:r>
                      <a:r>
                        <a:rPr lang="en-US" sz="3600" dirty="0" smtClean="0">
                          <a:latin typeface="BrowalliaUPC" pitchFamily="34" charset="-34"/>
                          <a:cs typeface="BrowalliaUPC" pitchFamily="34" charset="-34"/>
                        </a:rPr>
                        <a:t>,191,123.00</a:t>
                      </a:r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บริจาคเงิน เมื่อ</a:t>
                      </a:r>
                      <a:r>
                        <a:rPr lang="en-US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 Home Coming Day </a:t>
                      </a:r>
                      <a:r>
                        <a:rPr lang="th-TH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ครั้งที่ 1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300,000.00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บริจาครถตู้</a:t>
                      </a:r>
                      <a:r>
                        <a:rPr lang="th-TH" sz="36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 1 คัน </a:t>
                      </a:r>
                      <a:r>
                        <a:rPr lang="en-US" sz="36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(Home Coming Day </a:t>
                      </a:r>
                      <a:r>
                        <a:rPr lang="th-TH" sz="36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ครั้งที่ 2)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913,200.00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บริจาคสร้าง</a:t>
                      </a:r>
                      <a:r>
                        <a:rPr lang="th-TH" sz="36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r>
                        <a:rPr lang="en-US" sz="3600" b="1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Sport Complex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377,000.00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บริจาคสร้างหอ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latin typeface="BrowalliaUPC" pitchFamily="34" charset="-34"/>
                          <a:cs typeface="BrowalliaUPC" pitchFamily="34" charset="-34"/>
                        </a:rPr>
                        <a:t>10,000.00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รวม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5,791,323.00</a:t>
                      </a:r>
                      <a:endParaRPr lang="th-TH" sz="3600" b="1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172849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568" y="332656"/>
            <a:ext cx="7991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รินน้ำใจ...ให้ “บ้านของเรา”</a:t>
            </a:r>
          </a:p>
          <a:p>
            <a:pPr algn="ctr"/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เพื่อทดแทนพระคุณของแหล่งเรียนมา</a:t>
            </a:r>
            <a:endParaRPr lang="th-TH" sz="5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43445" y="2348880"/>
            <a:ext cx="257175" cy="242887"/>
            <a:chOff x="1421" y="3570"/>
            <a:chExt cx="305" cy="307"/>
          </a:xfrm>
        </p:grpSpPr>
        <p:sp>
          <p:nvSpPr>
            <p:cNvPr id="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343445" y="3068960"/>
            <a:ext cx="257175" cy="242887"/>
            <a:chOff x="1421" y="3570"/>
            <a:chExt cx="305" cy="307"/>
          </a:xfrm>
        </p:grpSpPr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350715" y="3692093"/>
            <a:ext cx="257175" cy="242887"/>
            <a:chOff x="1421" y="3570"/>
            <a:chExt cx="305" cy="307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345211" y="4356791"/>
            <a:ext cx="257175" cy="242887"/>
            <a:chOff x="1421" y="3570"/>
            <a:chExt cx="305" cy="307"/>
          </a:xfrm>
        </p:grpSpPr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343445" y="4982733"/>
            <a:ext cx="257175" cy="242887"/>
            <a:chOff x="1421" y="3570"/>
            <a:chExt cx="305" cy="307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405319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2589924"/>
              </p:ext>
            </p:extLst>
          </p:nvPr>
        </p:nvGraphicFramePr>
        <p:xfrm>
          <a:off x="200472" y="2613248"/>
          <a:ext cx="9361040" cy="30480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576064"/>
                <a:gridCol w="8784976"/>
              </a:tblGrid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4400" dirty="0" smtClean="0">
                          <a:latin typeface="BrowalliaUPC" pitchFamily="34" charset="-34"/>
                          <a:cs typeface="BrowalliaUPC" pitchFamily="34" charset="-34"/>
                        </a:rPr>
                        <a:t>สำหรับเพื่อน 3 คนที่ประสบอุบัติเหตุและทุพลภาพ</a:t>
                      </a:r>
                      <a:endParaRPr lang="th-TH" sz="44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latin typeface="BrowalliaUPC" pitchFamily="34" charset="-34"/>
                          <a:cs typeface="BrowalliaUPC" pitchFamily="34" charset="-34"/>
                        </a:rPr>
                        <a:t>ตั้งเป็นกองทุนสำหรับครอบครัวและลูก</a:t>
                      </a:r>
                      <a:endParaRPr lang="th-TH" sz="44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latin typeface="BrowalliaUPC" pitchFamily="34" charset="-34"/>
                          <a:cs typeface="BrowalliaUPC" pitchFamily="34" charset="-34"/>
                        </a:rPr>
                        <a:t>ส่งเสียลูกจนจบการศึกษา</a:t>
                      </a:r>
                      <a:endParaRPr lang="th-TH" sz="44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latin typeface="BrowalliaUPC" pitchFamily="34" charset="-34"/>
                          <a:cs typeface="BrowalliaUPC" pitchFamily="34" charset="-34"/>
                        </a:rPr>
                        <a:t>เป็นเงินกว่า 2</a:t>
                      </a:r>
                      <a:r>
                        <a:rPr lang="en-US" sz="4400" b="1" dirty="0" smtClean="0">
                          <a:latin typeface="BrowalliaUPC" pitchFamily="34" charset="-34"/>
                          <a:cs typeface="BrowalliaUPC" pitchFamily="34" charset="-34"/>
                        </a:rPr>
                        <a:t>,600,000 </a:t>
                      </a:r>
                      <a:r>
                        <a:rPr lang="th-TH" sz="4400" b="1" dirty="0" smtClean="0">
                          <a:latin typeface="BrowalliaUPC" pitchFamily="34" charset="-34"/>
                          <a:cs typeface="BrowalliaUPC" pitchFamily="34" charset="-34"/>
                        </a:rPr>
                        <a:t>บาท</a:t>
                      </a:r>
                      <a:endParaRPr lang="th-TH" sz="44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172849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074" y="332656"/>
            <a:ext cx="90508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ริน</a:t>
            </a: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น้ำใจ</a:t>
            </a:r>
            <a:r>
              <a:rPr lang="th-TH" sz="54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..</a:t>
            </a:r>
            <a:r>
              <a:rPr lang="th-TH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ให้ </a:t>
            </a:r>
            <a:r>
              <a:rPr lang="th-TH" sz="54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“</a:t>
            </a:r>
            <a:r>
              <a:rPr lang="th-TH" sz="54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เพื่อนของ</a:t>
            </a:r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เรา” </a:t>
            </a:r>
            <a:r>
              <a:rPr 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(&amp;</a:t>
            </a:r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ครอบครัว)</a:t>
            </a:r>
            <a:endParaRPr lang="th-TH" sz="5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โครงการจัดตั้ง “กองทุนด้วยรัก</a:t>
            </a:r>
            <a:r>
              <a:rPr lang="en-US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&amp;</a:t>
            </a:r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ห่วงใย”</a:t>
            </a:r>
            <a:endParaRPr lang="th-TH" sz="5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43445" y="2884616"/>
            <a:ext cx="257175" cy="242887"/>
            <a:chOff x="1421" y="3570"/>
            <a:chExt cx="305" cy="307"/>
          </a:xfrm>
        </p:grpSpPr>
        <p:sp>
          <p:nvSpPr>
            <p:cNvPr id="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343445" y="3636024"/>
            <a:ext cx="257175" cy="242887"/>
            <a:chOff x="1421" y="3570"/>
            <a:chExt cx="305" cy="307"/>
          </a:xfrm>
        </p:grpSpPr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350715" y="4396784"/>
            <a:ext cx="257175" cy="242887"/>
            <a:chOff x="1421" y="3570"/>
            <a:chExt cx="305" cy="307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345211" y="5139879"/>
            <a:ext cx="257175" cy="242887"/>
            <a:chOff x="1421" y="3570"/>
            <a:chExt cx="305" cy="307"/>
          </a:xfrm>
        </p:grpSpPr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21659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8511" y="1568981"/>
            <a:ext cx="9409948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ข้อมูลพื้นฐาน...แพทย์จุฬาฯ รุ่น 23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แพทย์จุฬาฯ รุ่น 23...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ที่ไม่เหมือนใคร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!?</a:t>
            </a:r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และ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ไม่มีใครเหมือน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!!??</a:t>
            </a:r>
            <a:endParaRPr lang="th-TH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en-US" sz="8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SCOPE</a:t>
            </a: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en-US" sz="6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8743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747" y="416858"/>
            <a:ext cx="8477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จัดชุมนุมรุ่นทุกปีอย่างต่อเนื่องตลอด 40 ปีเต็มหลังจบ</a:t>
            </a:r>
            <a:r>
              <a:rPr 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!</a:t>
            </a:r>
            <a:endParaRPr lang="th-TH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200472" y="1700808"/>
            <a:ext cx="257175" cy="242887"/>
            <a:chOff x="1421" y="3570"/>
            <a:chExt cx="305" cy="307"/>
          </a:xfrm>
        </p:grpSpPr>
        <p:sp>
          <p:nvSpPr>
            <p:cNvPr id="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7539" y="1410484"/>
            <a:ext cx="959269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สามารถจัดชุมนุมรุ่นได้ทุกปีตั้งแต่จบ (ปี 2516) อย่างต่อเนื่อง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ตลอดระยะเวลา 40 ปีเต็ม (พ.ศ.2516-2556)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ไม่มีเว้น (วรรค) แม้แต่ปีเดียว</a:t>
            </a:r>
            <a:r>
              <a:rPr lang="en-US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!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แต่ละครั้ง มีผู้มาร่วมงาน 150-200 คน 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(เหมาโรงแรมยังไม่พอ)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10 ปีแรกจัดใน กทม. จากนั้นจัดต่างจังหวัดมาตลอด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ไปมาแล้วทุกภาคของประเทศ รวมทั้งต่างประเทศ</a:t>
            </a:r>
          </a:p>
          <a:p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หลังเกษียณจัดกิน “ประจำเดือน” </a:t>
            </a:r>
            <a:r>
              <a:rPr lang="en-US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&amp; </a:t>
            </a:r>
            <a:r>
              <a:rPr lang="th-TH" sz="4400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กลุ่มย่อย ๆ</a:t>
            </a:r>
            <a:endParaRPr lang="th-TH" sz="4400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200472" y="2390445"/>
            <a:ext cx="257175" cy="242887"/>
            <a:chOff x="1421" y="3570"/>
            <a:chExt cx="305" cy="307"/>
          </a:xfrm>
        </p:grpSpPr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207742" y="3035708"/>
            <a:ext cx="257175" cy="242887"/>
            <a:chOff x="1421" y="3570"/>
            <a:chExt cx="305" cy="307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202238" y="3700406"/>
            <a:ext cx="257175" cy="242887"/>
            <a:chOff x="1421" y="3570"/>
            <a:chExt cx="305" cy="307"/>
          </a:xfrm>
        </p:grpSpPr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200472" y="5054741"/>
            <a:ext cx="257175" cy="242887"/>
            <a:chOff x="1421" y="3570"/>
            <a:chExt cx="305" cy="307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54"/>
          <p:cNvGrpSpPr>
            <a:grpSpLocks/>
          </p:cNvGrpSpPr>
          <p:nvPr/>
        </p:nvGrpSpPr>
        <p:grpSpPr bwMode="auto">
          <a:xfrm>
            <a:off x="200472" y="5708317"/>
            <a:ext cx="257175" cy="242887"/>
            <a:chOff x="1421" y="3570"/>
            <a:chExt cx="305" cy="307"/>
          </a:xfrm>
        </p:grpSpPr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54"/>
          <p:cNvGrpSpPr>
            <a:grpSpLocks/>
          </p:cNvGrpSpPr>
          <p:nvPr/>
        </p:nvGrpSpPr>
        <p:grpSpPr bwMode="auto">
          <a:xfrm>
            <a:off x="200472" y="6393221"/>
            <a:ext cx="257175" cy="242887"/>
            <a:chOff x="1421" y="3570"/>
            <a:chExt cx="305" cy="307"/>
          </a:xfrm>
        </p:grpSpPr>
        <p:sp>
          <p:nvSpPr>
            <p:cNvPr id="4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166024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2684" y="116632"/>
            <a:ext cx="5062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ลาแล้ว....จามจุรี</a:t>
            </a:r>
            <a:r>
              <a:rPr lang="en-US" sz="7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!!</a:t>
            </a:r>
            <a:endParaRPr lang="th-TH" sz="7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200472" y="1196752"/>
            <a:ext cx="5177738" cy="738664"/>
            <a:chOff x="200472" y="1412776"/>
            <a:chExt cx="5177738" cy="738664"/>
          </a:xfrm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00472" y="1675869"/>
              <a:ext cx="257175" cy="242887"/>
              <a:chOff x="1421" y="3570"/>
              <a:chExt cx="305" cy="307"/>
            </a:xfrm>
          </p:grpSpPr>
          <p:sp>
            <p:nvSpPr>
              <p:cNvPr id="7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" name="สี่เหลี่ยมผืนผ้า 1"/>
            <p:cNvSpPr/>
            <p:nvPr/>
          </p:nvSpPr>
          <p:spPr>
            <a:xfrm>
              <a:off x="431022" y="1412776"/>
              <a:ext cx="4947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200" dirty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พวกเรา.... “แพทย์จุฬาฯ รุ่น 23”</a:t>
              </a:r>
            </a:p>
          </p:txBody>
        </p:sp>
      </p:grpSp>
      <p:grpSp>
        <p:nvGrpSpPr>
          <p:cNvPr id="50" name="กลุ่ม 49"/>
          <p:cNvGrpSpPr/>
          <p:nvPr/>
        </p:nvGrpSpPr>
        <p:grpSpPr>
          <a:xfrm>
            <a:off x="200472" y="1826240"/>
            <a:ext cx="8329242" cy="1384995"/>
            <a:chOff x="200472" y="1412776"/>
            <a:chExt cx="8329242" cy="1384995"/>
          </a:xfrm>
        </p:grpSpPr>
        <p:grpSp>
          <p:nvGrpSpPr>
            <p:cNvPr id="51" name="Group 54"/>
            <p:cNvGrpSpPr>
              <a:grpSpLocks/>
            </p:cNvGrpSpPr>
            <p:nvPr/>
          </p:nvGrpSpPr>
          <p:grpSpPr bwMode="auto">
            <a:xfrm>
              <a:off x="200472" y="1675869"/>
              <a:ext cx="257175" cy="242887"/>
              <a:chOff x="1421" y="3570"/>
              <a:chExt cx="305" cy="307"/>
            </a:xfrm>
          </p:grpSpPr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2" name="สี่เหลี่ยมผืนผ้า 51"/>
            <p:cNvSpPr/>
            <p:nvPr/>
          </p:nvSpPr>
          <p:spPr>
            <a:xfrm>
              <a:off x="431022" y="1412776"/>
              <a:ext cx="8098692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200" dirty="0" smtClean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ต่างสำนึกในพระคุณอันใหญ่หลวงของ “ครูบาอาจารย์”</a:t>
              </a:r>
            </a:p>
            <a:p>
              <a:r>
                <a:rPr lang="en-US" sz="4200" dirty="0" smtClean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&amp; </a:t>
              </a:r>
              <a:r>
                <a:rPr lang="th-TH" sz="4200" dirty="0" smtClean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พระคุณของ “แหล่งเรียนมา”</a:t>
              </a:r>
              <a:endParaRPr lang="th-TH" sz="4200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59" name="กลุ่ม 58"/>
          <p:cNvGrpSpPr/>
          <p:nvPr/>
        </p:nvGrpSpPr>
        <p:grpSpPr>
          <a:xfrm>
            <a:off x="200472" y="3122384"/>
            <a:ext cx="8622591" cy="738664"/>
            <a:chOff x="200472" y="1412776"/>
            <a:chExt cx="8622591" cy="738664"/>
          </a:xfrm>
        </p:grpSpPr>
        <p:grpSp>
          <p:nvGrpSpPr>
            <p:cNvPr id="60" name="Group 54"/>
            <p:cNvGrpSpPr>
              <a:grpSpLocks/>
            </p:cNvGrpSpPr>
            <p:nvPr/>
          </p:nvGrpSpPr>
          <p:grpSpPr bwMode="auto">
            <a:xfrm>
              <a:off x="200472" y="1675869"/>
              <a:ext cx="257175" cy="242887"/>
              <a:chOff x="1421" y="3570"/>
              <a:chExt cx="305" cy="307"/>
            </a:xfrm>
          </p:grpSpPr>
          <p:sp>
            <p:nvSpPr>
              <p:cNvPr id="62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1" name="สี่เหลี่ยมผืนผ้า 60"/>
            <p:cNvSpPr/>
            <p:nvPr/>
          </p:nvSpPr>
          <p:spPr>
            <a:xfrm>
              <a:off x="431022" y="1412776"/>
              <a:ext cx="839204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200" dirty="0" smtClean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ที่ทำให้พวกเรามีทุกสิ่งทุกอย่างอันน่าภาคภูมิใจเช่น</a:t>
              </a:r>
              <a:r>
                <a:rPr lang="th-TH" sz="4200" u="sng" dirty="0" smtClean="0">
                  <a:solidFill>
                    <a:srgbClr val="FF00FF"/>
                  </a:solidFill>
                  <a:latin typeface="BrowalliaUPC" pitchFamily="34" charset="-34"/>
                  <a:cs typeface="BrowalliaUPC" pitchFamily="34" charset="-34"/>
                </a:rPr>
                <a:t>วันนี้</a:t>
              </a:r>
              <a:endParaRPr lang="th-TH" sz="4200" u="sng" dirty="0">
                <a:solidFill>
                  <a:srgbClr val="FF00FF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67" name="กลุ่ม 66"/>
          <p:cNvGrpSpPr/>
          <p:nvPr/>
        </p:nvGrpSpPr>
        <p:grpSpPr>
          <a:xfrm>
            <a:off x="200472" y="3842464"/>
            <a:ext cx="7502092" cy="738664"/>
            <a:chOff x="200472" y="1412776"/>
            <a:chExt cx="7502092" cy="738664"/>
          </a:xfrm>
        </p:grpSpPr>
        <p:grpSp>
          <p:nvGrpSpPr>
            <p:cNvPr id="68" name="Group 54"/>
            <p:cNvGrpSpPr>
              <a:grpSpLocks/>
            </p:cNvGrpSpPr>
            <p:nvPr/>
          </p:nvGrpSpPr>
          <p:grpSpPr bwMode="auto">
            <a:xfrm>
              <a:off x="200472" y="1675869"/>
              <a:ext cx="257175" cy="242887"/>
              <a:chOff x="1421" y="3570"/>
              <a:chExt cx="305" cy="307"/>
            </a:xfrm>
          </p:grpSpPr>
          <p:sp>
            <p:nvSpPr>
              <p:cNvPr id="70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9" name="สี่เหลี่ยมผืนผ้า 68"/>
            <p:cNvSpPr/>
            <p:nvPr/>
          </p:nvSpPr>
          <p:spPr>
            <a:xfrm>
              <a:off x="431022" y="1412776"/>
              <a:ext cx="727154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200" dirty="0" smtClean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วันที่เราช่วยปัก “</a:t>
              </a:r>
              <a:r>
                <a:rPr lang="th-TH" sz="4200" u="sng" dirty="0" smtClean="0">
                  <a:solidFill>
                    <a:srgbClr val="FF00FF"/>
                  </a:solidFill>
                  <a:latin typeface="BrowalliaUPC" pitchFamily="34" charset="-34"/>
                  <a:cs typeface="BrowalliaUPC" pitchFamily="34" charset="-34"/>
                </a:rPr>
                <a:t>ธงสีชมพู</a:t>
              </a:r>
              <a:r>
                <a:rPr lang="th-TH" sz="4200" dirty="0" smtClean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” ให้งามสง่าไปทั่วหล้า</a:t>
              </a:r>
              <a:endParaRPr lang="th-TH" sz="4200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75" name="กลุ่ม 74"/>
          <p:cNvGrpSpPr/>
          <p:nvPr/>
        </p:nvGrpSpPr>
        <p:grpSpPr>
          <a:xfrm>
            <a:off x="200472" y="4490536"/>
            <a:ext cx="9787975" cy="738664"/>
            <a:chOff x="200472" y="1412776"/>
            <a:chExt cx="9787975" cy="738664"/>
          </a:xfrm>
        </p:grpSpPr>
        <p:grpSp>
          <p:nvGrpSpPr>
            <p:cNvPr id="76" name="Group 54"/>
            <p:cNvGrpSpPr>
              <a:grpSpLocks/>
            </p:cNvGrpSpPr>
            <p:nvPr/>
          </p:nvGrpSpPr>
          <p:grpSpPr bwMode="auto">
            <a:xfrm>
              <a:off x="200472" y="1675869"/>
              <a:ext cx="257175" cy="242887"/>
              <a:chOff x="1421" y="3570"/>
              <a:chExt cx="305" cy="307"/>
            </a:xfrm>
          </p:grpSpPr>
          <p:sp>
            <p:nvSpPr>
              <p:cNvPr id="78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7" name="สี่เหลี่ยมผืนผ้า 76"/>
            <p:cNvSpPr/>
            <p:nvPr/>
          </p:nvSpPr>
          <p:spPr>
            <a:xfrm>
              <a:off x="431022" y="1412776"/>
              <a:ext cx="955742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200" dirty="0" smtClean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วันที่เราช่วยปลูก “</a:t>
              </a:r>
              <a:r>
                <a:rPr lang="th-TH" sz="4200" u="sng" dirty="0" smtClean="0">
                  <a:solidFill>
                    <a:srgbClr val="FF00FF"/>
                  </a:solidFill>
                  <a:latin typeface="BrowalliaUPC" pitchFamily="34" charset="-34"/>
                  <a:cs typeface="BrowalliaUPC" pitchFamily="34" charset="-34"/>
                </a:rPr>
                <a:t>ต้นจามจุรี</a:t>
              </a:r>
              <a:r>
                <a:rPr lang="th-TH" sz="4200" dirty="0" smtClean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” ให้ความร่วมเย็นไปทั่วทั้งแผ่นดิน”</a:t>
              </a:r>
              <a:endParaRPr lang="th-TH" sz="4200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83" name="กลุ่ม 82"/>
          <p:cNvGrpSpPr/>
          <p:nvPr/>
        </p:nvGrpSpPr>
        <p:grpSpPr>
          <a:xfrm>
            <a:off x="200472" y="5157192"/>
            <a:ext cx="7393088" cy="738664"/>
            <a:chOff x="200472" y="1412776"/>
            <a:chExt cx="7393088" cy="738664"/>
          </a:xfrm>
        </p:grpSpPr>
        <p:grpSp>
          <p:nvGrpSpPr>
            <p:cNvPr id="84" name="Group 54"/>
            <p:cNvGrpSpPr>
              <a:grpSpLocks/>
            </p:cNvGrpSpPr>
            <p:nvPr/>
          </p:nvGrpSpPr>
          <p:grpSpPr bwMode="auto">
            <a:xfrm>
              <a:off x="200472" y="1675869"/>
              <a:ext cx="257175" cy="242887"/>
              <a:chOff x="1421" y="3570"/>
              <a:chExt cx="305" cy="307"/>
            </a:xfrm>
          </p:grpSpPr>
          <p:sp>
            <p:nvSpPr>
              <p:cNvPr id="86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5" name="สี่เหลี่ยมผืนผ้า 84"/>
            <p:cNvSpPr/>
            <p:nvPr/>
          </p:nvSpPr>
          <p:spPr>
            <a:xfrm>
              <a:off x="431022" y="1412776"/>
              <a:ext cx="716253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200" dirty="0" smtClean="0">
                  <a:solidFill>
                    <a:prstClr val="white"/>
                  </a:solidFill>
                  <a:latin typeface="BrowalliaUPC" pitchFamily="34" charset="-34"/>
                  <a:cs typeface="BrowalliaUPC" pitchFamily="34" charset="-34"/>
                </a:rPr>
                <a:t>ช่วยนำ “เกียรติภูมิ” มาสู่ “แพทย์จุฬาฯ” ของเรา</a:t>
              </a:r>
              <a:endParaRPr lang="th-TH" sz="4200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7795" y="5859603"/>
            <a:ext cx="9308330" cy="92333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ขอฝาก “แพทย์จุฬาฯ” ไว้ด้วย (นะ)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!!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240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784648" y="764704"/>
            <a:ext cx="6264696" cy="5256584"/>
            <a:chOff x="1784648" y="764704"/>
            <a:chExt cx="6264696" cy="5256584"/>
          </a:xfrm>
        </p:grpSpPr>
        <p:sp>
          <p:nvSpPr>
            <p:cNvPr id="2" name="วงรี 1"/>
            <p:cNvSpPr/>
            <p:nvPr/>
          </p:nvSpPr>
          <p:spPr>
            <a:xfrm>
              <a:off x="1784648" y="1988840"/>
              <a:ext cx="6264696" cy="4032448"/>
            </a:xfrm>
            <a:prstGeom prst="ellips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" name="รูปภาพ 8" descr="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15692" y="764704"/>
              <a:ext cx="1077268" cy="15321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216696" y="2708920"/>
              <a:ext cx="5456943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ข้อมูลพื้นฐาน</a:t>
              </a:r>
            </a:p>
            <a:p>
              <a:pPr algn="ctr"/>
              <a:r>
                <a:rPr lang="th-TH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แพทย์จุฬาฯ รุ่น 23</a:t>
              </a:r>
              <a:endParaRPr lang="th-TH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747688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4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8784" y="285587"/>
            <a:ext cx="4089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ข้อมูลพื้นฐาน (1)</a:t>
            </a:r>
            <a:endParaRPr lang="th-TH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Content Placeholder 3"/>
          <p:cNvSpPr txBox="1">
            <a:spLocks noChangeArrowheads="1"/>
          </p:cNvSpPr>
          <p:nvPr/>
        </p:nvSpPr>
        <p:spPr>
          <a:xfrm>
            <a:off x="684239" y="1241450"/>
            <a:ext cx="9381329" cy="49958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จำนวนแรกเข้า 180 คน (มากที่สุด นับแต่ก่อตั้งแพทย์จุฬาฯ)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รุ่นสุดท้ายที่รับจาก 2 แห่ง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เตรียมแพทย์ (คณะวิทยาศาสตร์ จุฬาฯ) 73</a:t>
            </a:r>
            <a:r>
              <a:rPr lang="en-US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%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4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คณะวิทยาศาสตร์การแพทย์ (ม.มหิดล) 27</a:t>
            </a:r>
            <a:r>
              <a:rPr lang="en-US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%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แบ่งเรียนเป็น 2 ภาค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ภาคปกติ	120 คน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h-TH" sz="4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ภาคสมทบ	  60 คน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จำนวนที่จบ (พ.ศ. 2516) 165 คน (91.7</a:t>
            </a:r>
            <a:r>
              <a:rPr lang="en-US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%)</a:t>
            </a:r>
          </a:p>
          <a:p>
            <a:pPr marL="0" indent="0">
              <a:buFontTx/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แพทย์ใช้ทุน รุ่นที่ 3</a:t>
            </a:r>
            <a:endParaRPr lang="en-US" sz="4000" b="1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400284" y="1476471"/>
            <a:ext cx="1215409" cy="5244691"/>
            <a:chOff x="400284" y="1476471"/>
            <a:chExt cx="1215409" cy="5244691"/>
          </a:xfrm>
        </p:grpSpPr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418084" y="1476471"/>
              <a:ext cx="257175" cy="242887"/>
              <a:chOff x="1421" y="3570"/>
              <a:chExt cx="305" cy="307"/>
            </a:xfrm>
          </p:grpSpPr>
          <p:sp>
            <p:nvSpPr>
              <p:cNvPr id="8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0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2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3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416496" y="2094100"/>
              <a:ext cx="257175" cy="242887"/>
              <a:chOff x="1421" y="3570"/>
              <a:chExt cx="305" cy="307"/>
            </a:xfrm>
          </p:grpSpPr>
          <p:sp>
            <p:nvSpPr>
              <p:cNvPr id="15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6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7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8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9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</p:grpSp>
        <p:grpSp>
          <p:nvGrpSpPr>
            <p:cNvPr id="32" name="Group 54"/>
            <p:cNvGrpSpPr>
              <a:grpSpLocks/>
            </p:cNvGrpSpPr>
            <p:nvPr/>
          </p:nvGrpSpPr>
          <p:grpSpPr bwMode="auto">
            <a:xfrm>
              <a:off x="400284" y="3906193"/>
              <a:ext cx="257175" cy="242887"/>
              <a:chOff x="1421" y="3570"/>
              <a:chExt cx="305" cy="307"/>
            </a:xfrm>
          </p:grpSpPr>
          <p:sp>
            <p:nvSpPr>
              <p:cNvPr id="33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34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35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37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</p:grpSp>
        <p:grpSp>
          <p:nvGrpSpPr>
            <p:cNvPr id="38" name="Group 54"/>
            <p:cNvGrpSpPr>
              <a:grpSpLocks/>
            </p:cNvGrpSpPr>
            <p:nvPr/>
          </p:nvGrpSpPr>
          <p:grpSpPr bwMode="auto">
            <a:xfrm>
              <a:off x="407376" y="5745148"/>
              <a:ext cx="255587" cy="242888"/>
              <a:chOff x="1421" y="3570"/>
              <a:chExt cx="305" cy="307"/>
            </a:xfrm>
          </p:grpSpPr>
          <p:sp>
            <p:nvSpPr>
              <p:cNvPr id="39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40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41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42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43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</p:grpSp>
        <p:grpSp>
          <p:nvGrpSpPr>
            <p:cNvPr id="44" name="Group 54"/>
            <p:cNvGrpSpPr>
              <a:grpSpLocks/>
            </p:cNvGrpSpPr>
            <p:nvPr/>
          </p:nvGrpSpPr>
          <p:grpSpPr bwMode="auto">
            <a:xfrm>
              <a:off x="405788" y="6478275"/>
              <a:ext cx="257175" cy="242887"/>
              <a:chOff x="1421" y="3570"/>
              <a:chExt cx="305" cy="307"/>
            </a:xfrm>
          </p:grpSpPr>
          <p:sp>
            <p:nvSpPr>
              <p:cNvPr id="45" name="Freeform 55"/>
              <p:cNvSpPr>
                <a:spLocks/>
              </p:cNvSpPr>
              <p:nvPr/>
            </p:nvSpPr>
            <p:spPr bwMode="auto">
              <a:xfrm>
                <a:off x="1425" y="3572"/>
                <a:ext cx="294" cy="303"/>
              </a:xfrm>
              <a:custGeom>
                <a:avLst/>
                <a:gdLst>
                  <a:gd name="T0" fmla="*/ 294 w 295"/>
                  <a:gd name="T1" fmla="*/ 139 h 301"/>
                  <a:gd name="T2" fmla="*/ 292 w 295"/>
                  <a:gd name="T3" fmla="*/ 122 h 301"/>
                  <a:gd name="T4" fmla="*/ 287 w 295"/>
                  <a:gd name="T5" fmla="*/ 106 h 301"/>
                  <a:gd name="T6" fmla="*/ 282 w 295"/>
                  <a:gd name="T7" fmla="*/ 90 h 301"/>
                  <a:gd name="T8" fmla="*/ 274 w 295"/>
                  <a:gd name="T9" fmla="*/ 76 h 301"/>
                  <a:gd name="T10" fmla="*/ 266 w 295"/>
                  <a:gd name="T11" fmla="*/ 61 h 301"/>
                  <a:gd name="T12" fmla="*/ 255 w 295"/>
                  <a:gd name="T13" fmla="*/ 49 h 301"/>
                  <a:gd name="T14" fmla="*/ 244 w 295"/>
                  <a:gd name="T15" fmla="*/ 38 h 301"/>
                  <a:gd name="T16" fmla="*/ 232 w 295"/>
                  <a:gd name="T17" fmla="*/ 28 h 301"/>
                  <a:gd name="T18" fmla="*/ 219 w 295"/>
                  <a:gd name="T19" fmla="*/ 19 h 301"/>
                  <a:gd name="T20" fmla="*/ 203 w 295"/>
                  <a:gd name="T21" fmla="*/ 12 h 301"/>
                  <a:gd name="T22" fmla="*/ 189 w 295"/>
                  <a:gd name="T23" fmla="*/ 6 h 301"/>
                  <a:gd name="T24" fmla="*/ 173 w 295"/>
                  <a:gd name="T25" fmla="*/ 3 h 301"/>
                  <a:gd name="T26" fmla="*/ 157 w 295"/>
                  <a:gd name="T27" fmla="*/ 0 h 301"/>
                  <a:gd name="T28" fmla="*/ 141 w 295"/>
                  <a:gd name="T29" fmla="*/ 0 h 301"/>
                  <a:gd name="T30" fmla="*/ 125 w 295"/>
                  <a:gd name="T31" fmla="*/ 1 h 301"/>
                  <a:gd name="T32" fmla="*/ 109 w 295"/>
                  <a:gd name="T33" fmla="*/ 4 h 301"/>
                  <a:gd name="T34" fmla="*/ 93 w 295"/>
                  <a:gd name="T35" fmla="*/ 9 h 301"/>
                  <a:gd name="T36" fmla="*/ 79 w 295"/>
                  <a:gd name="T37" fmla="*/ 17 h 301"/>
                  <a:gd name="T38" fmla="*/ 65 w 295"/>
                  <a:gd name="T39" fmla="*/ 25 h 301"/>
                  <a:gd name="T40" fmla="*/ 52 w 295"/>
                  <a:gd name="T41" fmla="*/ 34 h 301"/>
                  <a:gd name="T42" fmla="*/ 39 w 295"/>
                  <a:gd name="T43" fmla="*/ 46 h 301"/>
                  <a:gd name="T44" fmla="*/ 30 w 295"/>
                  <a:gd name="T45" fmla="*/ 58 h 301"/>
                  <a:gd name="T46" fmla="*/ 20 w 295"/>
                  <a:gd name="T47" fmla="*/ 73 h 301"/>
                  <a:gd name="T48" fmla="*/ 12 w 295"/>
                  <a:gd name="T49" fmla="*/ 87 h 301"/>
                  <a:gd name="T50" fmla="*/ 7 w 295"/>
                  <a:gd name="T51" fmla="*/ 103 h 301"/>
                  <a:gd name="T52" fmla="*/ 3 w 295"/>
                  <a:gd name="T53" fmla="*/ 119 h 301"/>
                  <a:gd name="T54" fmla="*/ 0 w 295"/>
                  <a:gd name="T55" fmla="*/ 134 h 301"/>
                  <a:gd name="T56" fmla="*/ 0 w 295"/>
                  <a:gd name="T57" fmla="*/ 150 h 301"/>
                  <a:gd name="T58" fmla="*/ 1 w 295"/>
                  <a:gd name="T59" fmla="*/ 168 h 301"/>
                  <a:gd name="T60" fmla="*/ 3 w 295"/>
                  <a:gd name="T61" fmla="*/ 184 h 301"/>
                  <a:gd name="T62" fmla="*/ 7 w 295"/>
                  <a:gd name="T63" fmla="*/ 200 h 301"/>
                  <a:gd name="T64" fmla="*/ 14 w 295"/>
                  <a:gd name="T65" fmla="*/ 214 h 301"/>
                  <a:gd name="T66" fmla="*/ 22 w 295"/>
                  <a:gd name="T67" fmla="*/ 228 h 301"/>
                  <a:gd name="T68" fmla="*/ 31 w 295"/>
                  <a:gd name="T69" fmla="*/ 242 h 301"/>
                  <a:gd name="T70" fmla="*/ 41 w 295"/>
                  <a:gd name="T71" fmla="*/ 255 h 301"/>
                  <a:gd name="T72" fmla="*/ 54 w 295"/>
                  <a:gd name="T73" fmla="*/ 266 h 301"/>
                  <a:gd name="T74" fmla="*/ 66 w 295"/>
                  <a:gd name="T75" fmla="*/ 276 h 301"/>
                  <a:gd name="T76" fmla="*/ 81 w 295"/>
                  <a:gd name="T77" fmla="*/ 284 h 301"/>
                  <a:gd name="T78" fmla="*/ 95 w 295"/>
                  <a:gd name="T79" fmla="*/ 290 h 301"/>
                  <a:gd name="T80" fmla="*/ 111 w 295"/>
                  <a:gd name="T81" fmla="*/ 295 h 301"/>
                  <a:gd name="T82" fmla="*/ 127 w 295"/>
                  <a:gd name="T83" fmla="*/ 298 h 301"/>
                  <a:gd name="T84" fmla="*/ 143 w 295"/>
                  <a:gd name="T85" fmla="*/ 300 h 301"/>
                  <a:gd name="T86" fmla="*/ 158 w 295"/>
                  <a:gd name="T87" fmla="*/ 300 h 301"/>
                  <a:gd name="T88" fmla="*/ 174 w 295"/>
                  <a:gd name="T89" fmla="*/ 296 h 301"/>
                  <a:gd name="T90" fmla="*/ 190 w 295"/>
                  <a:gd name="T91" fmla="*/ 293 h 301"/>
                  <a:gd name="T92" fmla="*/ 206 w 295"/>
                  <a:gd name="T93" fmla="*/ 287 h 301"/>
                  <a:gd name="T94" fmla="*/ 220 w 295"/>
                  <a:gd name="T95" fmla="*/ 279 h 301"/>
                  <a:gd name="T96" fmla="*/ 233 w 295"/>
                  <a:gd name="T97" fmla="*/ 271 h 301"/>
                  <a:gd name="T98" fmla="*/ 246 w 295"/>
                  <a:gd name="T99" fmla="*/ 260 h 301"/>
                  <a:gd name="T100" fmla="*/ 257 w 295"/>
                  <a:gd name="T101" fmla="*/ 249 h 301"/>
                  <a:gd name="T102" fmla="*/ 266 w 295"/>
                  <a:gd name="T103" fmla="*/ 236 h 301"/>
                  <a:gd name="T104" fmla="*/ 276 w 295"/>
                  <a:gd name="T105" fmla="*/ 222 h 301"/>
                  <a:gd name="T106" fmla="*/ 282 w 295"/>
                  <a:gd name="T107" fmla="*/ 206 h 301"/>
                  <a:gd name="T108" fmla="*/ 289 w 295"/>
                  <a:gd name="T109" fmla="*/ 190 h 301"/>
                  <a:gd name="T110" fmla="*/ 292 w 295"/>
                  <a:gd name="T111" fmla="*/ 174 h 301"/>
                  <a:gd name="T112" fmla="*/ 294 w 295"/>
                  <a:gd name="T113" fmla="*/ 158 h 3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301"/>
                  <a:gd name="T173" fmla="*/ 295 w 295"/>
                  <a:gd name="T174" fmla="*/ 301 h 3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301">
                    <a:moveTo>
                      <a:pt x="294" y="149"/>
                    </a:moveTo>
                    <a:lnTo>
                      <a:pt x="294" y="144"/>
                    </a:lnTo>
                    <a:lnTo>
                      <a:pt x="294" y="139"/>
                    </a:lnTo>
                    <a:lnTo>
                      <a:pt x="294" y="133"/>
                    </a:lnTo>
                    <a:lnTo>
                      <a:pt x="292" y="128"/>
                    </a:lnTo>
                    <a:lnTo>
                      <a:pt x="292" y="122"/>
                    </a:lnTo>
                    <a:lnTo>
                      <a:pt x="290" y="117"/>
                    </a:lnTo>
                    <a:lnTo>
                      <a:pt x="289" y="112"/>
                    </a:lnTo>
                    <a:lnTo>
                      <a:pt x="287" y="106"/>
                    </a:lnTo>
                    <a:lnTo>
                      <a:pt x="286" y="101"/>
                    </a:lnTo>
                    <a:lnTo>
                      <a:pt x="284" y="96"/>
                    </a:lnTo>
                    <a:lnTo>
                      <a:pt x="282" y="90"/>
                    </a:lnTo>
                    <a:lnTo>
                      <a:pt x="279" y="85"/>
                    </a:lnTo>
                    <a:lnTo>
                      <a:pt x="278" y="80"/>
                    </a:lnTo>
                    <a:lnTo>
                      <a:pt x="274" y="76"/>
                    </a:lnTo>
                    <a:lnTo>
                      <a:pt x="273" y="71"/>
                    </a:lnTo>
                    <a:lnTo>
                      <a:pt x="270" y="66"/>
                    </a:lnTo>
                    <a:lnTo>
                      <a:pt x="266" y="61"/>
                    </a:lnTo>
                    <a:lnTo>
                      <a:pt x="263" y="58"/>
                    </a:lnTo>
                    <a:lnTo>
                      <a:pt x="260" y="53"/>
                    </a:lnTo>
                    <a:lnTo>
                      <a:pt x="255" y="49"/>
                    </a:lnTo>
                    <a:lnTo>
                      <a:pt x="252" y="46"/>
                    </a:lnTo>
                    <a:lnTo>
                      <a:pt x="249" y="41"/>
                    </a:lnTo>
                    <a:lnTo>
                      <a:pt x="244" y="38"/>
                    </a:lnTo>
                    <a:lnTo>
                      <a:pt x="241" y="34"/>
                    </a:lnTo>
                    <a:lnTo>
                      <a:pt x="236" y="31"/>
                    </a:lnTo>
                    <a:lnTo>
                      <a:pt x="232" y="28"/>
                    </a:lnTo>
                    <a:lnTo>
                      <a:pt x="227" y="25"/>
                    </a:lnTo>
                    <a:lnTo>
                      <a:pt x="224" y="22"/>
                    </a:lnTo>
                    <a:lnTo>
                      <a:pt x="219" y="19"/>
                    </a:lnTo>
                    <a:lnTo>
                      <a:pt x="214" y="15"/>
                    </a:lnTo>
                    <a:lnTo>
                      <a:pt x="209" y="14"/>
                    </a:lnTo>
                    <a:lnTo>
                      <a:pt x="203" y="12"/>
                    </a:lnTo>
                    <a:lnTo>
                      <a:pt x="198" y="9"/>
                    </a:lnTo>
                    <a:lnTo>
                      <a:pt x="193" y="7"/>
                    </a:lnTo>
                    <a:lnTo>
                      <a:pt x="189" y="6"/>
                    </a:lnTo>
                    <a:lnTo>
                      <a:pt x="184" y="4"/>
                    </a:lnTo>
                    <a:lnTo>
                      <a:pt x="177" y="3"/>
                    </a:lnTo>
                    <a:lnTo>
                      <a:pt x="173" y="3"/>
                    </a:lnTo>
                    <a:lnTo>
                      <a:pt x="168" y="1"/>
                    </a:lnTo>
                    <a:lnTo>
                      <a:pt x="162" y="1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0" y="1"/>
                    </a:lnTo>
                    <a:lnTo>
                      <a:pt x="125" y="1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4"/>
                    </a:lnTo>
                    <a:lnTo>
                      <a:pt x="104" y="6"/>
                    </a:lnTo>
                    <a:lnTo>
                      <a:pt x="98" y="7"/>
                    </a:lnTo>
                    <a:lnTo>
                      <a:pt x="93" y="9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65" y="25"/>
                    </a:lnTo>
                    <a:lnTo>
                      <a:pt x="60" y="28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7" y="38"/>
                    </a:lnTo>
                    <a:lnTo>
                      <a:pt x="44" y="42"/>
                    </a:lnTo>
                    <a:lnTo>
                      <a:pt x="39" y="46"/>
                    </a:lnTo>
                    <a:lnTo>
                      <a:pt x="36" y="50"/>
                    </a:lnTo>
                    <a:lnTo>
                      <a:pt x="33" y="53"/>
                    </a:lnTo>
                    <a:lnTo>
                      <a:pt x="30" y="58"/>
                    </a:lnTo>
                    <a:lnTo>
                      <a:pt x="27" y="63"/>
                    </a:lnTo>
                    <a:lnTo>
                      <a:pt x="23" y="68"/>
                    </a:lnTo>
                    <a:lnTo>
                      <a:pt x="20" y="73"/>
                    </a:lnTo>
                    <a:lnTo>
                      <a:pt x="17" y="77"/>
                    </a:lnTo>
                    <a:lnTo>
                      <a:pt x="15" y="82"/>
                    </a:lnTo>
                    <a:lnTo>
                      <a:pt x="12" y="87"/>
                    </a:lnTo>
                    <a:lnTo>
                      <a:pt x="11" y="92"/>
                    </a:lnTo>
                    <a:lnTo>
                      <a:pt x="9" y="96"/>
                    </a:lnTo>
                    <a:lnTo>
                      <a:pt x="7" y="103"/>
                    </a:lnTo>
                    <a:lnTo>
                      <a:pt x="6" y="107"/>
                    </a:lnTo>
                    <a:lnTo>
                      <a:pt x="4" y="112"/>
                    </a:lnTo>
                    <a:lnTo>
                      <a:pt x="3" y="119"/>
                    </a:lnTo>
                    <a:lnTo>
                      <a:pt x="1" y="123"/>
                    </a:lnTo>
                    <a:lnTo>
                      <a:pt x="1" y="128"/>
                    </a:lnTo>
                    <a:lnTo>
                      <a:pt x="0" y="134"/>
                    </a:lnTo>
                    <a:lnTo>
                      <a:pt x="0" y="139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7"/>
                    </a:lnTo>
                    <a:lnTo>
                      <a:pt x="0" y="161"/>
                    </a:lnTo>
                    <a:lnTo>
                      <a:pt x="1" y="168"/>
                    </a:lnTo>
                    <a:lnTo>
                      <a:pt x="1" y="173"/>
                    </a:lnTo>
                    <a:lnTo>
                      <a:pt x="3" y="177"/>
                    </a:lnTo>
                    <a:lnTo>
                      <a:pt x="3" y="184"/>
                    </a:lnTo>
                    <a:lnTo>
                      <a:pt x="4" y="188"/>
                    </a:lnTo>
                    <a:lnTo>
                      <a:pt x="6" y="193"/>
                    </a:lnTo>
                    <a:lnTo>
                      <a:pt x="7" y="200"/>
                    </a:lnTo>
                    <a:lnTo>
                      <a:pt x="9" y="204"/>
                    </a:lnTo>
                    <a:lnTo>
                      <a:pt x="12" y="209"/>
                    </a:lnTo>
                    <a:lnTo>
                      <a:pt x="14" y="214"/>
                    </a:lnTo>
                    <a:lnTo>
                      <a:pt x="15" y="219"/>
                    </a:lnTo>
                    <a:lnTo>
                      <a:pt x="19" y="223"/>
                    </a:lnTo>
                    <a:lnTo>
                      <a:pt x="22" y="228"/>
                    </a:lnTo>
                    <a:lnTo>
                      <a:pt x="25" y="233"/>
                    </a:lnTo>
                    <a:lnTo>
                      <a:pt x="28" y="238"/>
                    </a:lnTo>
                    <a:lnTo>
                      <a:pt x="31" y="242"/>
                    </a:lnTo>
                    <a:lnTo>
                      <a:pt x="34" y="247"/>
                    </a:lnTo>
                    <a:lnTo>
                      <a:pt x="38" y="250"/>
                    </a:lnTo>
                    <a:lnTo>
                      <a:pt x="41" y="255"/>
                    </a:lnTo>
                    <a:lnTo>
                      <a:pt x="46" y="258"/>
                    </a:lnTo>
                    <a:lnTo>
                      <a:pt x="49" y="261"/>
                    </a:lnTo>
                    <a:lnTo>
                      <a:pt x="54" y="266"/>
                    </a:lnTo>
                    <a:lnTo>
                      <a:pt x="58" y="269"/>
                    </a:lnTo>
                    <a:lnTo>
                      <a:pt x="61" y="273"/>
                    </a:lnTo>
                    <a:lnTo>
                      <a:pt x="66" y="276"/>
                    </a:lnTo>
                    <a:lnTo>
                      <a:pt x="71" y="279"/>
                    </a:lnTo>
                    <a:lnTo>
                      <a:pt x="76" y="280"/>
                    </a:lnTo>
                    <a:lnTo>
                      <a:pt x="81" y="284"/>
                    </a:lnTo>
                    <a:lnTo>
                      <a:pt x="85" y="285"/>
                    </a:lnTo>
                    <a:lnTo>
                      <a:pt x="90" y="288"/>
                    </a:lnTo>
                    <a:lnTo>
                      <a:pt x="95" y="290"/>
                    </a:lnTo>
                    <a:lnTo>
                      <a:pt x="100" y="292"/>
                    </a:lnTo>
                    <a:lnTo>
                      <a:pt x="106" y="293"/>
                    </a:lnTo>
                    <a:lnTo>
                      <a:pt x="111" y="295"/>
                    </a:lnTo>
                    <a:lnTo>
                      <a:pt x="116" y="296"/>
                    </a:lnTo>
                    <a:lnTo>
                      <a:pt x="122" y="296"/>
                    </a:lnTo>
                    <a:lnTo>
                      <a:pt x="127" y="298"/>
                    </a:lnTo>
                    <a:lnTo>
                      <a:pt x="131" y="298"/>
                    </a:lnTo>
                    <a:lnTo>
                      <a:pt x="138" y="300"/>
                    </a:lnTo>
                    <a:lnTo>
                      <a:pt x="143" y="300"/>
                    </a:lnTo>
                    <a:lnTo>
                      <a:pt x="147" y="300"/>
                    </a:lnTo>
                    <a:lnTo>
                      <a:pt x="154" y="300"/>
                    </a:lnTo>
                    <a:lnTo>
                      <a:pt x="158" y="300"/>
                    </a:lnTo>
                    <a:lnTo>
                      <a:pt x="165" y="298"/>
                    </a:lnTo>
                    <a:lnTo>
                      <a:pt x="170" y="298"/>
                    </a:lnTo>
                    <a:lnTo>
                      <a:pt x="174" y="296"/>
                    </a:lnTo>
                    <a:lnTo>
                      <a:pt x="181" y="295"/>
                    </a:lnTo>
                    <a:lnTo>
                      <a:pt x="185" y="295"/>
                    </a:lnTo>
                    <a:lnTo>
                      <a:pt x="190" y="293"/>
                    </a:lnTo>
                    <a:lnTo>
                      <a:pt x="195" y="292"/>
                    </a:lnTo>
                    <a:lnTo>
                      <a:pt x="200" y="288"/>
                    </a:lnTo>
                    <a:lnTo>
                      <a:pt x="206" y="287"/>
                    </a:lnTo>
                    <a:lnTo>
                      <a:pt x="211" y="285"/>
                    </a:lnTo>
                    <a:lnTo>
                      <a:pt x="216" y="282"/>
                    </a:lnTo>
                    <a:lnTo>
                      <a:pt x="220" y="279"/>
                    </a:lnTo>
                    <a:lnTo>
                      <a:pt x="225" y="277"/>
                    </a:lnTo>
                    <a:lnTo>
                      <a:pt x="228" y="274"/>
                    </a:lnTo>
                    <a:lnTo>
                      <a:pt x="233" y="271"/>
                    </a:lnTo>
                    <a:lnTo>
                      <a:pt x="238" y="268"/>
                    </a:lnTo>
                    <a:lnTo>
                      <a:pt x="243" y="263"/>
                    </a:lnTo>
                    <a:lnTo>
                      <a:pt x="246" y="260"/>
                    </a:lnTo>
                    <a:lnTo>
                      <a:pt x="251" y="257"/>
                    </a:lnTo>
                    <a:lnTo>
                      <a:pt x="254" y="252"/>
                    </a:lnTo>
                    <a:lnTo>
                      <a:pt x="257" y="249"/>
                    </a:lnTo>
                    <a:lnTo>
                      <a:pt x="260" y="244"/>
                    </a:lnTo>
                    <a:lnTo>
                      <a:pt x="263" y="239"/>
                    </a:lnTo>
                    <a:lnTo>
                      <a:pt x="266" y="236"/>
                    </a:lnTo>
                    <a:lnTo>
                      <a:pt x="270" y="231"/>
                    </a:lnTo>
                    <a:lnTo>
                      <a:pt x="273" y="226"/>
                    </a:lnTo>
                    <a:lnTo>
                      <a:pt x="276" y="222"/>
                    </a:lnTo>
                    <a:lnTo>
                      <a:pt x="278" y="217"/>
                    </a:lnTo>
                    <a:lnTo>
                      <a:pt x="281" y="212"/>
                    </a:lnTo>
                    <a:lnTo>
                      <a:pt x="282" y="206"/>
                    </a:lnTo>
                    <a:lnTo>
                      <a:pt x="284" y="201"/>
                    </a:lnTo>
                    <a:lnTo>
                      <a:pt x="287" y="196"/>
                    </a:lnTo>
                    <a:lnTo>
                      <a:pt x="289" y="190"/>
                    </a:lnTo>
                    <a:lnTo>
                      <a:pt x="289" y="185"/>
                    </a:lnTo>
                    <a:lnTo>
                      <a:pt x="290" y="180"/>
                    </a:lnTo>
                    <a:lnTo>
                      <a:pt x="292" y="174"/>
                    </a:lnTo>
                    <a:lnTo>
                      <a:pt x="292" y="169"/>
                    </a:lnTo>
                    <a:lnTo>
                      <a:pt x="294" y="165"/>
                    </a:lnTo>
                    <a:lnTo>
                      <a:pt x="294" y="158"/>
                    </a:lnTo>
                    <a:lnTo>
                      <a:pt x="294" y="153"/>
                    </a:lnTo>
                    <a:lnTo>
                      <a:pt x="294" y="149"/>
                    </a:lnTo>
                  </a:path>
                </a:pathLst>
              </a:custGeom>
              <a:solidFill>
                <a:srgbClr val="FF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46" name="Freeform 56"/>
              <p:cNvSpPr>
                <a:spLocks/>
              </p:cNvSpPr>
              <p:nvPr/>
            </p:nvSpPr>
            <p:spPr bwMode="auto">
              <a:xfrm>
                <a:off x="1427" y="3600"/>
                <a:ext cx="290" cy="273"/>
              </a:xfrm>
              <a:custGeom>
                <a:avLst/>
                <a:gdLst>
                  <a:gd name="T0" fmla="*/ 242 w 293"/>
                  <a:gd name="T1" fmla="*/ 11 h 272"/>
                  <a:gd name="T2" fmla="*/ 258 w 293"/>
                  <a:gd name="T3" fmla="*/ 26 h 272"/>
                  <a:gd name="T4" fmla="*/ 269 w 293"/>
                  <a:gd name="T5" fmla="*/ 44 h 272"/>
                  <a:gd name="T6" fmla="*/ 280 w 293"/>
                  <a:gd name="T7" fmla="*/ 64 h 272"/>
                  <a:gd name="T8" fmla="*/ 287 w 293"/>
                  <a:gd name="T9" fmla="*/ 85 h 272"/>
                  <a:gd name="T10" fmla="*/ 290 w 293"/>
                  <a:gd name="T11" fmla="*/ 106 h 272"/>
                  <a:gd name="T12" fmla="*/ 292 w 293"/>
                  <a:gd name="T13" fmla="*/ 128 h 272"/>
                  <a:gd name="T14" fmla="*/ 288 w 293"/>
                  <a:gd name="T15" fmla="*/ 148 h 272"/>
                  <a:gd name="T16" fmla="*/ 284 w 293"/>
                  <a:gd name="T17" fmla="*/ 171 h 272"/>
                  <a:gd name="T18" fmla="*/ 276 w 293"/>
                  <a:gd name="T19" fmla="*/ 190 h 272"/>
                  <a:gd name="T20" fmla="*/ 265 w 293"/>
                  <a:gd name="T21" fmla="*/ 209 h 272"/>
                  <a:gd name="T22" fmla="*/ 250 w 293"/>
                  <a:gd name="T23" fmla="*/ 225 h 272"/>
                  <a:gd name="T24" fmla="*/ 234 w 293"/>
                  <a:gd name="T25" fmla="*/ 240 h 272"/>
                  <a:gd name="T26" fmla="*/ 215 w 293"/>
                  <a:gd name="T27" fmla="*/ 251 h 272"/>
                  <a:gd name="T28" fmla="*/ 196 w 293"/>
                  <a:gd name="T29" fmla="*/ 261 h 272"/>
                  <a:gd name="T30" fmla="*/ 176 w 293"/>
                  <a:gd name="T31" fmla="*/ 267 h 272"/>
                  <a:gd name="T32" fmla="*/ 155 w 293"/>
                  <a:gd name="T33" fmla="*/ 271 h 272"/>
                  <a:gd name="T34" fmla="*/ 133 w 293"/>
                  <a:gd name="T35" fmla="*/ 271 h 272"/>
                  <a:gd name="T36" fmla="*/ 112 w 293"/>
                  <a:gd name="T37" fmla="*/ 267 h 272"/>
                  <a:gd name="T38" fmla="*/ 92 w 293"/>
                  <a:gd name="T39" fmla="*/ 261 h 272"/>
                  <a:gd name="T40" fmla="*/ 73 w 293"/>
                  <a:gd name="T41" fmla="*/ 251 h 272"/>
                  <a:gd name="T42" fmla="*/ 53 w 293"/>
                  <a:gd name="T43" fmla="*/ 239 h 272"/>
                  <a:gd name="T44" fmla="*/ 38 w 293"/>
                  <a:gd name="T45" fmla="*/ 225 h 272"/>
                  <a:gd name="T46" fmla="*/ 25 w 293"/>
                  <a:gd name="T47" fmla="*/ 207 h 272"/>
                  <a:gd name="T48" fmla="*/ 14 w 293"/>
                  <a:gd name="T49" fmla="*/ 188 h 272"/>
                  <a:gd name="T50" fmla="*/ 6 w 293"/>
                  <a:gd name="T51" fmla="*/ 169 h 272"/>
                  <a:gd name="T52" fmla="*/ 1 w 293"/>
                  <a:gd name="T53" fmla="*/ 147 h 272"/>
                  <a:gd name="T54" fmla="*/ 6 w 293"/>
                  <a:gd name="T55" fmla="*/ 156 h 272"/>
                  <a:gd name="T56" fmla="*/ 17 w 293"/>
                  <a:gd name="T57" fmla="*/ 174 h 272"/>
                  <a:gd name="T58" fmla="*/ 30 w 293"/>
                  <a:gd name="T59" fmla="*/ 190 h 272"/>
                  <a:gd name="T60" fmla="*/ 46 w 293"/>
                  <a:gd name="T61" fmla="*/ 204 h 272"/>
                  <a:gd name="T62" fmla="*/ 63 w 293"/>
                  <a:gd name="T63" fmla="*/ 215 h 272"/>
                  <a:gd name="T64" fmla="*/ 82 w 293"/>
                  <a:gd name="T65" fmla="*/ 225 h 272"/>
                  <a:gd name="T66" fmla="*/ 101 w 293"/>
                  <a:gd name="T67" fmla="*/ 229 h 272"/>
                  <a:gd name="T68" fmla="*/ 123 w 293"/>
                  <a:gd name="T69" fmla="*/ 231 h 272"/>
                  <a:gd name="T70" fmla="*/ 144 w 293"/>
                  <a:gd name="T71" fmla="*/ 231 h 272"/>
                  <a:gd name="T72" fmla="*/ 163 w 293"/>
                  <a:gd name="T73" fmla="*/ 226 h 272"/>
                  <a:gd name="T74" fmla="*/ 184 w 293"/>
                  <a:gd name="T75" fmla="*/ 220 h 272"/>
                  <a:gd name="T76" fmla="*/ 201 w 293"/>
                  <a:gd name="T77" fmla="*/ 210 h 272"/>
                  <a:gd name="T78" fmla="*/ 219 w 293"/>
                  <a:gd name="T79" fmla="*/ 198 h 272"/>
                  <a:gd name="T80" fmla="*/ 233 w 293"/>
                  <a:gd name="T81" fmla="*/ 182 h 272"/>
                  <a:gd name="T82" fmla="*/ 244 w 293"/>
                  <a:gd name="T83" fmla="*/ 164 h 272"/>
                  <a:gd name="T84" fmla="*/ 253 w 293"/>
                  <a:gd name="T85" fmla="*/ 147 h 272"/>
                  <a:gd name="T86" fmla="*/ 260 w 293"/>
                  <a:gd name="T87" fmla="*/ 126 h 272"/>
                  <a:gd name="T88" fmla="*/ 263 w 293"/>
                  <a:gd name="T89" fmla="*/ 106 h 272"/>
                  <a:gd name="T90" fmla="*/ 265 w 293"/>
                  <a:gd name="T91" fmla="*/ 85 h 272"/>
                  <a:gd name="T92" fmla="*/ 261 w 293"/>
                  <a:gd name="T93" fmla="*/ 64 h 272"/>
                  <a:gd name="T94" fmla="*/ 255 w 293"/>
                  <a:gd name="T95" fmla="*/ 44 h 272"/>
                  <a:gd name="T96" fmla="*/ 245 w 293"/>
                  <a:gd name="T97" fmla="*/ 25 h 272"/>
                  <a:gd name="T98" fmla="*/ 234 w 293"/>
                  <a:gd name="T99" fmla="*/ 7 h 272"/>
                  <a:gd name="T100" fmla="*/ 230 w 293"/>
                  <a:gd name="T101" fmla="*/ 1 h 2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3"/>
                  <a:gd name="T154" fmla="*/ 0 h 272"/>
                  <a:gd name="T155" fmla="*/ 293 w 293"/>
                  <a:gd name="T156" fmla="*/ 272 h 2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3" h="272">
                    <a:moveTo>
                      <a:pt x="230" y="1"/>
                    </a:moveTo>
                    <a:lnTo>
                      <a:pt x="234" y="4"/>
                    </a:lnTo>
                    <a:lnTo>
                      <a:pt x="239" y="7"/>
                    </a:lnTo>
                    <a:lnTo>
                      <a:pt x="242" y="11"/>
                    </a:lnTo>
                    <a:lnTo>
                      <a:pt x="247" y="15"/>
                    </a:lnTo>
                    <a:lnTo>
                      <a:pt x="250" y="19"/>
                    </a:lnTo>
                    <a:lnTo>
                      <a:pt x="253" y="23"/>
                    </a:lnTo>
                    <a:lnTo>
                      <a:pt x="258" y="26"/>
                    </a:lnTo>
                    <a:lnTo>
                      <a:pt x="261" y="31"/>
                    </a:lnTo>
                    <a:lnTo>
                      <a:pt x="265" y="36"/>
                    </a:lnTo>
                    <a:lnTo>
                      <a:pt x="268" y="41"/>
                    </a:lnTo>
                    <a:lnTo>
                      <a:pt x="269" y="44"/>
                    </a:lnTo>
                    <a:lnTo>
                      <a:pt x="272" y="49"/>
                    </a:lnTo>
                    <a:lnTo>
                      <a:pt x="276" y="53"/>
                    </a:lnTo>
                    <a:lnTo>
                      <a:pt x="277" y="58"/>
                    </a:lnTo>
                    <a:lnTo>
                      <a:pt x="280" y="64"/>
                    </a:lnTo>
                    <a:lnTo>
                      <a:pt x="282" y="69"/>
                    </a:lnTo>
                    <a:lnTo>
                      <a:pt x="284" y="74"/>
                    </a:lnTo>
                    <a:lnTo>
                      <a:pt x="285" y="79"/>
                    </a:lnTo>
                    <a:lnTo>
                      <a:pt x="287" y="85"/>
                    </a:lnTo>
                    <a:lnTo>
                      <a:pt x="288" y="90"/>
                    </a:lnTo>
                    <a:lnTo>
                      <a:pt x="288" y="95"/>
                    </a:lnTo>
                    <a:lnTo>
                      <a:pt x="290" y="101"/>
                    </a:lnTo>
                    <a:lnTo>
                      <a:pt x="290" y="106"/>
                    </a:lnTo>
                    <a:lnTo>
                      <a:pt x="292" y="112"/>
                    </a:lnTo>
                    <a:lnTo>
                      <a:pt x="292" y="117"/>
                    </a:lnTo>
                    <a:lnTo>
                      <a:pt x="292" y="122"/>
                    </a:lnTo>
                    <a:lnTo>
                      <a:pt x="292" y="128"/>
                    </a:lnTo>
                    <a:lnTo>
                      <a:pt x="292" y="133"/>
                    </a:lnTo>
                    <a:lnTo>
                      <a:pt x="290" y="139"/>
                    </a:lnTo>
                    <a:lnTo>
                      <a:pt x="290" y="144"/>
                    </a:lnTo>
                    <a:lnTo>
                      <a:pt x="288" y="148"/>
                    </a:lnTo>
                    <a:lnTo>
                      <a:pt x="288" y="155"/>
                    </a:lnTo>
                    <a:lnTo>
                      <a:pt x="287" y="160"/>
                    </a:lnTo>
                    <a:lnTo>
                      <a:pt x="285" y="164"/>
                    </a:lnTo>
                    <a:lnTo>
                      <a:pt x="284" y="171"/>
                    </a:lnTo>
                    <a:lnTo>
                      <a:pt x="282" y="175"/>
                    </a:lnTo>
                    <a:lnTo>
                      <a:pt x="280" y="180"/>
                    </a:lnTo>
                    <a:lnTo>
                      <a:pt x="277" y="185"/>
                    </a:lnTo>
                    <a:lnTo>
                      <a:pt x="276" y="190"/>
                    </a:lnTo>
                    <a:lnTo>
                      <a:pt x="272" y="194"/>
                    </a:lnTo>
                    <a:lnTo>
                      <a:pt x="269" y="199"/>
                    </a:lnTo>
                    <a:lnTo>
                      <a:pt x="266" y="204"/>
                    </a:lnTo>
                    <a:lnTo>
                      <a:pt x="265" y="209"/>
                    </a:lnTo>
                    <a:lnTo>
                      <a:pt x="261" y="213"/>
                    </a:lnTo>
                    <a:lnTo>
                      <a:pt x="257" y="217"/>
                    </a:lnTo>
                    <a:lnTo>
                      <a:pt x="253" y="221"/>
                    </a:lnTo>
                    <a:lnTo>
                      <a:pt x="250" y="225"/>
                    </a:lnTo>
                    <a:lnTo>
                      <a:pt x="247" y="229"/>
                    </a:lnTo>
                    <a:lnTo>
                      <a:pt x="242" y="232"/>
                    </a:lnTo>
                    <a:lnTo>
                      <a:pt x="238" y="237"/>
                    </a:lnTo>
                    <a:lnTo>
                      <a:pt x="234" y="240"/>
                    </a:lnTo>
                    <a:lnTo>
                      <a:pt x="230" y="244"/>
                    </a:lnTo>
                    <a:lnTo>
                      <a:pt x="225" y="247"/>
                    </a:lnTo>
                    <a:lnTo>
                      <a:pt x="220" y="250"/>
                    </a:lnTo>
                    <a:lnTo>
                      <a:pt x="215" y="251"/>
                    </a:lnTo>
                    <a:lnTo>
                      <a:pt x="211" y="255"/>
                    </a:lnTo>
                    <a:lnTo>
                      <a:pt x="206" y="256"/>
                    </a:lnTo>
                    <a:lnTo>
                      <a:pt x="201" y="259"/>
                    </a:lnTo>
                    <a:lnTo>
                      <a:pt x="196" y="261"/>
                    </a:lnTo>
                    <a:lnTo>
                      <a:pt x="192" y="263"/>
                    </a:lnTo>
                    <a:lnTo>
                      <a:pt x="187" y="264"/>
                    </a:lnTo>
                    <a:lnTo>
                      <a:pt x="180" y="266"/>
                    </a:lnTo>
                    <a:lnTo>
                      <a:pt x="176" y="267"/>
                    </a:lnTo>
                    <a:lnTo>
                      <a:pt x="171" y="269"/>
                    </a:lnTo>
                    <a:lnTo>
                      <a:pt x="166" y="269"/>
                    </a:lnTo>
                    <a:lnTo>
                      <a:pt x="160" y="271"/>
                    </a:lnTo>
                    <a:lnTo>
                      <a:pt x="155" y="271"/>
                    </a:lnTo>
                    <a:lnTo>
                      <a:pt x="149" y="271"/>
                    </a:lnTo>
                    <a:lnTo>
                      <a:pt x="144" y="271"/>
                    </a:lnTo>
                    <a:lnTo>
                      <a:pt x="139" y="271"/>
                    </a:lnTo>
                    <a:lnTo>
                      <a:pt x="133" y="271"/>
                    </a:lnTo>
                    <a:lnTo>
                      <a:pt x="128" y="269"/>
                    </a:lnTo>
                    <a:lnTo>
                      <a:pt x="122" y="269"/>
                    </a:lnTo>
                    <a:lnTo>
                      <a:pt x="117" y="267"/>
                    </a:lnTo>
                    <a:lnTo>
                      <a:pt x="112" y="267"/>
                    </a:lnTo>
                    <a:lnTo>
                      <a:pt x="107" y="266"/>
                    </a:lnTo>
                    <a:lnTo>
                      <a:pt x="101" y="264"/>
                    </a:lnTo>
                    <a:lnTo>
                      <a:pt x="96" y="263"/>
                    </a:lnTo>
                    <a:lnTo>
                      <a:pt x="92" y="261"/>
                    </a:lnTo>
                    <a:lnTo>
                      <a:pt x="87" y="258"/>
                    </a:lnTo>
                    <a:lnTo>
                      <a:pt x="82" y="256"/>
                    </a:lnTo>
                    <a:lnTo>
                      <a:pt x="77" y="253"/>
                    </a:lnTo>
                    <a:lnTo>
                      <a:pt x="73" y="251"/>
                    </a:lnTo>
                    <a:lnTo>
                      <a:pt x="68" y="248"/>
                    </a:lnTo>
                    <a:lnTo>
                      <a:pt x="63" y="245"/>
                    </a:lnTo>
                    <a:lnTo>
                      <a:pt x="58" y="242"/>
                    </a:lnTo>
                    <a:lnTo>
                      <a:pt x="53" y="239"/>
                    </a:lnTo>
                    <a:lnTo>
                      <a:pt x="50" y="236"/>
                    </a:lnTo>
                    <a:lnTo>
                      <a:pt x="46" y="231"/>
                    </a:lnTo>
                    <a:lnTo>
                      <a:pt x="42" y="228"/>
                    </a:lnTo>
                    <a:lnTo>
                      <a:pt x="38" y="225"/>
                    </a:lnTo>
                    <a:lnTo>
                      <a:pt x="34" y="220"/>
                    </a:lnTo>
                    <a:lnTo>
                      <a:pt x="31" y="217"/>
                    </a:lnTo>
                    <a:lnTo>
                      <a:pt x="28" y="212"/>
                    </a:lnTo>
                    <a:lnTo>
                      <a:pt x="25" y="207"/>
                    </a:lnTo>
                    <a:lnTo>
                      <a:pt x="22" y="202"/>
                    </a:lnTo>
                    <a:lnTo>
                      <a:pt x="19" y="198"/>
                    </a:lnTo>
                    <a:lnTo>
                      <a:pt x="17" y="193"/>
                    </a:lnTo>
                    <a:lnTo>
                      <a:pt x="14" y="188"/>
                    </a:lnTo>
                    <a:lnTo>
                      <a:pt x="12" y="183"/>
                    </a:lnTo>
                    <a:lnTo>
                      <a:pt x="9" y="179"/>
                    </a:lnTo>
                    <a:lnTo>
                      <a:pt x="7" y="174"/>
                    </a:lnTo>
                    <a:lnTo>
                      <a:pt x="6" y="169"/>
                    </a:lnTo>
                    <a:lnTo>
                      <a:pt x="4" y="163"/>
                    </a:lnTo>
                    <a:lnTo>
                      <a:pt x="3" y="158"/>
                    </a:lnTo>
                    <a:lnTo>
                      <a:pt x="1" y="153"/>
                    </a:lnTo>
                    <a:lnTo>
                      <a:pt x="1" y="147"/>
                    </a:lnTo>
                    <a:lnTo>
                      <a:pt x="0" y="142"/>
                    </a:lnTo>
                    <a:lnTo>
                      <a:pt x="1" y="147"/>
                    </a:lnTo>
                    <a:lnTo>
                      <a:pt x="3" y="152"/>
                    </a:lnTo>
                    <a:lnTo>
                      <a:pt x="6" y="156"/>
                    </a:lnTo>
                    <a:lnTo>
                      <a:pt x="7" y="161"/>
                    </a:lnTo>
                    <a:lnTo>
                      <a:pt x="11" y="166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20" y="179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30" y="190"/>
                    </a:lnTo>
                    <a:lnTo>
                      <a:pt x="33" y="194"/>
                    </a:lnTo>
                    <a:lnTo>
                      <a:pt x="38" y="198"/>
                    </a:lnTo>
                    <a:lnTo>
                      <a:pt x="41" y="201"/>
                    </a:lnTo>
                    <a:lnTo>
                      <a:pt x="46" y="204"/>
                    </a:lnTo>
                    <a:lnTo>
                      <a:pt x="50" y="207"/>
                    </a:lnTo>
                    <a:lnTo>
                      <a:pt x="53" y="210"/>
                    </a:lnTo>
                    <a:lnTo>
                      <a:pt x="58" y="213"/>
                    </a:lnTo>
                    <a:lnTo>
                      <a:pt x="63" y="215"/>
                    </a:lnTo>
                    <a:lnTo>
                      <a:pt x="68" y="218"/>
                    </a:lnTo>
                    <a:lnTo>
                      <a:pt x="73" y="220"/>
                    </a:lnTo>
                    <a:lnTo>
                      <a:pt x="77" y="221"/>
                    </a:lnTo>
                    <a:lnTo>
                      <a:pt x="82" y="225"/>
                    </a:lnTo>
                    <a:lnTo>
                      <a:pt x="87" y="226"/>
                    </a:lnTo>
                    <a:lnTo>
                      <a:pt x="92" y="228"/>
                    </a:lnTo>
                    <a:lnTo>
                      <a:pt x="96" y="228"/>
                    </a:lnTo>
                    <a:lnTo>
                      <a:pt x="101" y="229"/>
                    </a:lnTo>
                    <a:lnTo>
                      <a:pt x="107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3" y="231"/>
                    </a:lnTo>
                    <a:lnTo>
                      <a:pt x="128" y="232"/>
                    </a:lnTo>
                    <a:lnTo>
                      <a:pt x="133" y="231"/>
                    </a:lnTo>
                    <a:lnTo>
                      <a:pt x="138" y="231"/>
                    </a:lnTo>
                    <a:lnTo>
                      <a:pt x="144" y="231"/>
                    </a:lnTo>
                    <a:lnTo>
                      <a:pt x="149" y="231"/>
                    </a:lnTo>
                    <a:lnTo>
                      <a:pt x="153" y="229"/>
                    </a:lnTo>
                    <a:lnTo>
                      <a:pt x="158" y="228"/>
                    </a:lnTo>
                    <a:lnTo>
                      <a:pt x="163" y="226"/>
                    </a:lnTo>
                    <a:lnTo>
                      <a:pt x="169" y="226"/>
                    </a:lnTo>
                    <a:lnTo>
                      <a:pt x="174" y="225"/>
                    </a:lnTo>
                    <a:lnTo>
                      <a:pt x="179" y="221"/>
                    </a:lnTo>
                    <a:lnTo>
                      <a:pt x="184" y="220"/>
                    </a:lnTo>
                    <a:lnTo>
                      <a:pt x="188" y="218"/>
                    </a:lnTo>
                    <a:lnTo>
                      <a:pt x="193" y="215"/>
                    </a:lnTo>
                    <a:lnTo>
                      <a:pt x="196" y="213"/>
                    </a:lnTo>
                    <a:lnTo>
                      <a:pt x="201" y="210"/>
                    </a:lnTo>
                    <a:lnTo>
                      <a:pt x="206" y="207"/>
                    </a:lnTo>
                    <a:lnTo>
                      <a:pt x="211" y="204"/>
                    </a:lnTo>
                    <a:lnTo>
                      <a:pt x="214" y="201"/>
                    </a:lnTo>
                    <a:lnTo>
                      <a:pt x="219" y="198"/>
                    </a:lnTo>
                    <a:lnTo>
                      <a:pt x="222" y="194"/>
                    </a:lnTo>
                    <a:lnTo>
                      <a:pt x="225" y="190"/>
                    </a:lnTo>
                    <a:lnTo>
                      <a:pt x="230" y="187"/>
                    </a:lnTo>
                    <a:lnTo>
                      <a:pt x="233" y="182"/>
                    </a:lnTo>
                    <a:lnTo>
                      <a:pt x="236" y="179"/>
                    </a:lnTo>
                    <a:lnTo>
                      <a:pt x="239" y="174"/>
                    </a:lnTo>
                    <a:lnTo>
                      <a:pt x="242" y="169"/>
                    </a:lnTo>
                    <a:lnTo>
                      <a:pt x="244" y="164"/>
                    </a:lnTo>
                    <a:lnTo>
                      <a:pt x="247" y="161"/>
                    </a:lnTo>
                    <a:lnTo>
                      <a:pt x="250" y="156"/>
                    </a:lnTo>
                    <a:lnTo>
                      <a:pt x="252" y="152"/>
                    </a:lnTo>
                    <a:lnTo>
                      <a:pt x="253" y="147"/>
                    </a:lnTo>
                    <a:lnTo>
                      <a:pt x="255" y="142"/>
                    </a:lnTo>
                    <a:lnTo>
                      <a:pt x="258" y="136"/>
                    </a:lnTo>
                    <a:lnTo>
                      <a:pt x="258" y="131"/>
                    </a:lnTo>
                    <a:lnTo>
                      <a:pt x="260" y="126"/>
                    </a:lnTo>
                    <a:lnTo>
                      <a:pt x="261" y="122"/>
                    </a:lnTo>
                    <a:lnTo>
                      <a:pt x="263" y="117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65" y="101"/>
                    </a:lnTo>
                    <a:lnTo>
                      <a:pt x="265" y="95"/>
                    </a:lnTo>
                    <a:lnTo>
                      <a:pt x="265" y="90"/>
                    </a:lnTo>
                    <a:lnTo>
                      <a:pt x="265" y="85"/>
                    </a:lnTo>
                    <a:lnTo>
                      <a:pt x="263" y="80"/>
                    </a:lnTo>
                    <a:lnTo>
                      <a:pt x="263" y="74"/>
                    </a:lnTo>
                    <a:lnTo>
                      <a:pt x="261" y="69"/>
                    </a:lnTo>
                    <a:lnTo>
                      <a:pt x="261" y="64"/>
                    </a:lnTo>
                    <a:lnTo>
                      <a:pt x="260" y="58"/>
                    </a:lnTo>
                    <a:lnTo>
                      <a:pt x="258" y="53"/>
                    </a:lnTo>
                    <a:lnTo>
                      <a:pt x="257" y="49"/>
                    </a:lnTo>
                    <a:lnTo>
                      <a:pt x="255" y="44"/>
                    </a:lnTo>
                    <a:lnTo>
                      <a:pt x="253" y="39"/>
                    </a:lnTo>
                    <a:lnTo>
                      <a:pt x="250" y="34"/>
                    </a:lnTo>
                    <a:lnTo>
                      <a:pt x="249" y="30"/>
                    </a:lnTo>
                    <a:lnTo>
                      <a:pt x="245" y="25"/>
                    </a:lnTo>
                    <a:lnTo>
                      <a:pt x="244" y="20"/>
                    </a:lnTo>
                    <a:lnTo>
                      <a:pt x="241" y="15"/>
                    </a:lnTo>
                    <a:lnTo>
                      <a:pt x="238" y="12"/>
                    </a:lnTo>
                    <a:lnTo>
                      <a:pt x="234" y="7"/>
                    </a:lnTo>
                    <a:lnTo>
                      <a:pt x="231" y="3"/>
                    </a:lnTo>
                    <a:lnTo>
                      <a:pt x="228" y="0"/>
                    </a:lnTo>
                    <a:lnTo>
                      <a:pt x="230" y="1"/>
                    </a:lnTo>
                  </a:path>
                </a:pathLst>
              </a:custGeom>
              <a:solidFill>
                <a:srgbClr val="70230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47" name="Freeform 57"/>
              <p:cNvSpPr>
                <a:spLocks/>
              </p:cNvSpPr>
              <p:nvPr/>
            </p:nvSpPr>
            <p:spPr bwMode="auto">
              <a:xfrm>
                <a:off x="1468" y="3600"/>
                <a:ext cx="85" cy="82"/>
              </a:xfrm>
              <a:custGeom>
                <a:avLst/>
                <a:gdLst>
                  <a:gd name="T0" fmla="*/ 70 w 86"/>
                  <a:gd name="T1" fmla="*/ 0 h 82"/>
                  <a:gd name="T2" fmla="*/ 62 w 86"/>
                  <a:gd name="T3" fmla="*/ 3 h 82"/>
                  <a:gd name="T4" fmla="*/ 54 w 86"/>
                  <a:gd name="T5" fmla="*/ 6 h 82"/>
                  <a:gd name="T6" fmla="*/ 46 w 86"/>
                  <a:gd name="T7" fmla="*/ 11 h 82"/>
                  <a:gd name="T8" fmla="*/ 38 w 86"/>
                  <a:gd name="T9" fmla="*/ 15 h 82"/>
                  <a:gd name="T10" fmla="*/ 30 w 86"/>
                  <a:gd name="T11" fmla="*/ 20 h 82"/>
                  <a:gd name="T12" fmla="*/ 24 w 86"/>
                  <a:gd name="T13" fmla="*/ 25 h 82"/>
                  <a:gd name="T14" fmla="*/ 17 w 86"/>
                  <a:gd name="T15" fmla="*/ 31 h 82"/>
                  <a:gd name="T16" fmla="*/ 11 w 86"/>
                  <a:gd name="T17" fmla="*/ 39 h 82"/>
                  <a:gd name="T18" fmla="*/ 4 w 86"/>
                  <a:gd name="T19" fmla="*/ 46 h 82"/>
                  <a:gd name="T20" fmla="*/ 0 w 86"/>
                  <a:gd name="T21" fmla="*/ 54 h 82"/>
                  <a:gd name="T22" fmla="*/ 41 w 86"/>
                  <a:gd name="T23" fmla="*/ 81 h 82"/>
                  <a:gd name="T24" fmla="*/ 43 w 86"/>
                  <a:gd name="T25" fmla="*/ 79 h 82"/>
                  <a:gd name="T26" fmla="*/ 46 w 86"/>
                  <a:gd name="T27" fmla="*/ 73 h 82"/>
                  <a:gd name="T28" fmla="*/ 51 w 86"/>
                  <a:gd name="T29" fmla="*/ 68 h 82"/>
                  <a:gd name="T30" fmla="*/ 56 w 86"/>
                  <a:gd name="T31" fmla="*/ 63 h 82"/>
                  <a:gd name="T32" fmla="*/ 60 w 86"/>
                  <a:gd name="T33" fmla="*/ 58 h 82"/>
                  <a:gd name="T34" fmla="*/ 65 w 86"/>
                  <a:gd name="T35" fmla="*/ 55 h 82"/>
                  <a:gd name="T36" fmla="*/ 72 w 86"/>
                  <a:gd name="T37" fmla="*/ 52 h 82"/>
                  <a:gd name="T38" fmla="*/ 78 w 86"/>
                  <a:gd name="T39" fmla="*/ 49 h 82"/>
                  <a:gd name="T40" fmla="*/ 85 w 86"/>
                  <a:gd name="T41" fmla="*/ 46 h 82"/>
                  <a:gd name="T42" fmla="*/ 70 w 86"/>
                  <a:gd name="T43" fmla="*/ 0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2"/>
                  <a:gd name="T68" fmla="*/ 86 w 86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2">
                    <a:moveTo>
                      <a:pt x="70" y="0"/>
                    </a:moveTo>
                    <a:lnTo>
                      <a:pt x="62" y="3"/>
                    </a:lnTo>
                    <a:lnTo>
                      <a:pt x="54" y="6"/>
                    </a:lnTo>
                    <a:lnTo>
                      <a:pt x="46" y="11"/>
                    </a:lnTo>
                    <a:lnTo>
                      <a:pt x="38" y="15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17" y="31"/>
                    </a:lnTo>
                    <a:lnTo>
                      <a:pt x="11" y="39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41" y="81"/>
                    </a:lnTo>
                    <a:lnTo>
                      <a:pt x="43" y="79"/>
                    </a:lnTo>
                    <a:lnTo>
                      <a:pt x="46" y="73"/>
                    </a:lnTo>
                    <a:lnTo>
                      <a:pt x="51" y="68"/>
                    </a:lnTo>
                    <a:lnTo>
                      <a:pt x="56" y="63"/>
                    </a:lnTo>
                    <a:lnTo>
                      <a:pt x="60" y="58"/>
                    </a:lnTo>
                    <a:lnTo>
                      <a:pt x="65" y="55"/>
                    </a:lnTo>
                    <a:lnTo>
                      <a:pt x="72" y="52"/>
                    </a:lnTo>
                    <a:lnTo>
                      <a:pt x="78" y="49"/>
                    </a:lnTo>
                    <a:lnTo>
                      <a:pt x="85" y="46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48" name="Freeform 58"/>
              <p:cNvSpPr>
                <a:spLocks/>
              </p:cNvSpPr>
              <p:nvPr/>
            </p:nvSpPr>
            <p:spPr bwMode="auto">
              <a:xfrm>
                <a:off x="1419" y="3720"/>
                <a:ext cx="305" cy="157"/>
              </a:xfrm>
              <a:custGeom>
                <a:avLst/>
                <a:gdLst>
                  <a:gd name="T0" fmla="*/ 294 w 305"/>
                  <a:gd name="T1" fmla="*/ 11 h 158"/>
                  <a:gd name="T2" fmla="*/ 292 w 305"/>
                  <a:gd name="T3" fmla="*/ 26 h 158"/>
                  <a:gd name="T4" fmla="*/ 289 w 305"/>
                  <a:gd name="T5" fmla="*/ 42 h 158"/>
                  <a:gd name="T6" fmla="*/ 284 w 305"/>
                  <a:gd name="T7" fmla="*/ 58 h 158"/>
                  <a:gd name="T8" fmla="*/ 278 w 305"/>
                  <a:gd name="T9" fmla="*/ 72 h 158"/>
                  <a:gd name="T10" fmla="*/ 270 w 305"/>
                  <a:gd name="T11" fmla="*/ 87 h 158"/>
                  <a:gd name="T12" fmla="*/ 259 w 305"/>
                  <a:gd name="T13" fmla="*/ 99 h 158"/>
                  <a:gd name="T14" fmla="*/ 248 w 305"/>
                  <a:gd name="T15" fmla="*/ 111 h 158"/>
                  <a:gd name="T16" fmla="*/ 237 w 305"/>
                  <a:gd name="T17" fmla="*/ 120 h 158"/>
                  <a:gd name="T18" fmla="*/ 222 w 305"/>
                  <a:gd name="T19" fmla="*/ 130 h 158"/>
                  <a:gd name="T20" fmla="*/ 208 w 305"/>
                  <a:gd name="T21" fmla="*/ 137 h 158"/>
                  <a:gd name="T22" fmla="*/ 194 w 305"/>
                  <a:gd name="T23" fmla="*/ 142 h 158"/>
                  <a:gd name="T24" fmla="*/ 178 w 305"/>
                  <a:gd name="T25" fmla="*/ 145 h 158"/>
                  <a:gd name="T26" fmla="*/ 162 w 305"/>
                  <a:gd name="T27" fmla="*/ 149 h 158"/>
                  <a:gd name="T28" fmla="*/ 146 w 305"/>
                  <a:gd name="T29" fmla="*/ 149 h 158"/>
                  <a:gd name="T30" fmla="*/ 130 w 305"/>
                  <a:gd name="T31" fmla="*/ 147 h 158"/>
                  <a:gd name="T32" fmla="*/ 114 w 305"/>
                  <a:gd name="T33" fmla="*/ 144 h 158"/>
                  <a:gd name="T34" fmla="*/ 100 w 305"/>
                  <a:gd name="T35" fmla="*/ 139 h 158"/>
                  <a:gd name="T36" fmla="*/ 85 w 305"/>
                  <a:gd name="T37" fmla="*/ 133 h 158"/>
                  <a:gd name="T38" fmla="*/ 71 w 305"/>
                  <a:gd name="T39" fmla="*/ 123 h 158"/>
                  <a:gd name="T40" fmla="*/ 58 w 305"/>
                  <a:gd name="T41" fmla="*/ 114 h 158"/>
                  <a:gd name="T42" fmla="*/ 47 w 305"/>
                  <a:gd name="T43" fmla="*/ 103 h 158"/>
                  <a:gd name="T44" fmla="*/ 36 w 305"/>
                  <a:gd name="T45" fmla="*/ 90 h 158"/>
                  <a:gd name="T46" fmla="*/ 28 w 305"/>
                  <a:gd name="T47" fmla="*/ 77 h 158"/>
                  <a:gd name="T48" fmla="*/ 20 w 305"/>
                  <a:gd name="T49" fmla="*/ 63 h 158"/>
                  <a:gd name="T50" fmla="*/ 15 w 305"/>
                  <a:gd name="T51" fmla="*/ 47 h 158"/>
                  <a:gd name="T52" fmla="*/ 11 w 305"/>
                  <a:gd name="T53" fmla="*/ 31 h 158"/>
                  <a:gd name="T54" fmla="*/ 9 w 305"/>
                  <a:gd name="T55" fmla="*/ 15 h 158"/>
                  <a:gd name="T56" fmla="*/ 7 w 305"/>
                  <a:gd name="T57" fmla="*/ 0 h 158"/>
                  <a:gd name="T58" fmla="*/ 0 w 305"/>
                  <a:gd name="T59" fmla="*/ 11 h 158"/>
                  <a:gd name="T60" fmla="*/ 1 w 305"/>
                  <a:gd name="T61" fmla="*/ 26 h 158"/>
                  <a:gd name="T62" fmla="*/ 4 w 305"/>
                  <a:gd name="T63" fmla="*/ 44 h 158"/>
                  <a:gd name="T64" fmla="*/ 11 w 305"/>
                  <a:gd name="T65" fmla="*/ 60 h 158"/>
                  <a:gd name="T66" fmla="*/ 17 w 305"/>
                  <a:gd name="T67" fmla="*/ 74 h 158"/>
                  <a:gd name="T68" fmla="*/ 25 w 305"/>
                  <a:gd name="T69" fmla="*/ 88 h 158"/>
                  <a:gd name="T70" fmla="*/ 36 w 305"/>
                  <a:gd name="T71" fmla="*/ 103 h 158"/>
                  <a:gd name="T72" fmla="*/ 47 w 305"/>
                  <a:gd name="T73" fmla="*/ 114 h 158"/>
                  <a:gd name="T74" fmla="*/ 60 w 305"/>
                  <a:gd name="T75" fmla="*/ 125 h 158"/>
                  <a:gd name="T76" fmla="*/ 73 w 305"/>
                  <a:gd name="T77" fmla="*/ 134 h 158"/>
                  <a:gd name="T78" fmla="*/ 87 w 305"/>
                  <a:gd name="T79" fmla="*/ 142 h 158"/>
                  <a:gd name="T80" fmla="*/ 103 w 305"/>
                  <a:gd name="T81" fmla="*/ 149 h 158"/>
                  <a:gd name="T82" fmla="*/ 119 w 305"/>
                  <a:gd name="T83" fmla="*/ 153 h 158"/>
                  <a:gd name="T84" fmla="*/ 135 w 305"/>
                  <a:gd name="T85" fmla="*/ 155 h 158"/>
                  <a:gd name="T86" fmla="*/ 151 w 305"/>
                  <a:gd name="T87" fmla="*/ 157 h 158"/>
                  <a:gd name="T88" fmla="*/ 168 w 305"/>
                  <a:gd name="T89" fmla="*/ 155 h 158"/>
                  <a:gd name="T90" fmla="*/ 184 w 305"/>
                  <a:gd name="T91" fmla="*/ 153 h 158"/>
                  <a:gd name="T92" fmla="*/ 200 w 305"/>
                  <a:gd name="T93" fmla="*/ 149 h 158"/>
                  <a:gd name="T94" fmla="*/ 216 w 305"/>
                  <a:gd name="T95" fmla="*/ 142 h 158"/>
                  <a:gd name="T96" fmla="*/ 230 w 305"/>
                  <a:gd name="T97" fmla="*/ 134 h 158"/>
                  <a:gd name="T98" fmla="*/ 243 w 305"/>
                  <a:gd name="T99" fmla="*/ 125 h 158"/>
                  <a:gd name="T100" fmla="*/ 256 w 305"/>
                  <a:gd name="T101" fmla="*/ 114 h 158"/>
                  <a:gd name="T102" fmla="*/ 267 w 305"/>
                  <a:gd name="T103" fmla="*/ 103 h 158"/>
                  <a:gd name="T104" fmla="*/ 276 w 305"/>
                  <a:gd name="T105" fmla="*/ 90 h 158"/>
                  <a:gd name="T106" fmla="*/ 286 w 305"/>
                  <a:gd name="T107" fmla="*/ 74 h 158"/>
                  <a:gd name="T108" fmla="*/ 292 w 305"/>
                  <a:gd name="T109" fmla="*/ 60 h 158"/>
                  <a:gd name="T110" fmla="*/ 297 w 305"/>
                  <a:gd name="T111" fmla="*/ 44 h 158"/>
                  <a:gd name="T112" fmla="*/ 302 w 305"/>
                  <a:gd name="T113" fmla="*/ 28 h 158"/>
                  <a:gd name="T114" fmla="*/ 304 w 305"/>
                  <a:gd name="T115" fmla="*/ 11 h 158"/>
                  <a:gd name="T116" fmla="*/ 304 w 305"/>
                  <a:gd name="T117" fmla="*/ 0 h 1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8"/>
                  <a:gd name="T179" fmla="*/ 305 w 305"/>
                  <a:gd name="T180" fmla="*/ 158 h 1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8">
                    <a:moveTo>
                      <a:pt x="294" y="0"/>
                    </a:moveTo>
                    <a:lnTo>
                      <a:pt x="294" y="4"/>
                    </a:lnTo>
                    <a:lnTo>
                      <a:pt x="294" y="11"/>
                    </a:lnTo>
                    <a:lnTo>
                      <a:pt x="294" y="15"/>
                    </a:lnTo>
                    <a:lnTo>
                      <a:pt x="294" y="22"/>
                    </a:lnTo>
                    <a:lnTo>
                      <a:pt x="292" y="26"/>
                    </a:lnTo>
                    <a:lnTo>
                      <a:pt x="292" y="31"/>
                    </a:lnTo>
                    <a:lnTo>
                      <a:pt x="291" y="36"/>
                    </a:lnTo>
                    <a:lnTo>
                      <a:pt x="289" y="42"/>
                    </a:lnTo>
                    <a:lnTo>
                      <a:pt x="288" y="47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3" y="63"/>
                    </a:lnTo>
                    <a:lnTo>
                      <a:pt x="280" y="68"/>
                    </a:lnTo>
                    <a:lnTo>
                      <a:pt x="278" y="72"/>
                    </a:lnTo>
                    <a:lnTo>
                      <a:pt x="275" y="77"/>
                    </a:lnTo>
                    <a:lnTo>
                      <a:pt x="272" y="82"/>
                    </a:lnTo>
                    <a:lnTo>
                      <a:pt x="270" y="87"/>
                    </a:lnTo>
                    <a:lnTo>
                      <a:pt x="267" y="90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6" y="103"/>
                    </a:lnTo>
                    <a:lnTo>
                      <a:pt x="253" y="107"/>
                    </a:lnTo>
                    <a:lnTo>
                      <a:pt x="248" y="111"/>
                    </a:lnTo>
                    <a:lnTo>
                      <a:pt x="245" y="114"/>
                    </a:lnTo>
                    <a:lnTo>
                      <a:pt x="240" y="117"/>
                    </a:lnTo>
                    <a:lnTo>
                      <a:pt x="237" y="120"/>
                    </a:lnTo>
                    <a:lnTo>
                      <a:pt x="232" y="123"/>
                    </a:lnTo>
                    <a:lnTo>
                      <a:pt x="227" y="126"/>
                    </a:lnTo>
                    <a:lnTo>
                      <a:pt x="222" y="130"/>
                    </a:lnTo>
                    <a:lnTo>
                      <a:pt x="218" y="133"/>
                    </a:lnTo>
                    <a:lnTo>
                      <a:pt x="213" y="134"/>
                    </a:lnTo>
                    <a:lnTo>
                      <a:pt x="208" y="137"/>
                    </a:lnTo>
                    <a:lnTo>
                      <a:pt x="203" y="139"/>
                    </a:lnTo>
                    <a:lnTo>
                      <a:pt x="198" y="141"/>
                    </a:lnTo>
                    <a:lnTo>
                      <a:pt x="194" y="142"/>
                    </a:lnTo>
                    <a:lnTo>
                      <a:pt x="189" y="144"/>
                    </a:lnTo>
                    <a:lnTo>
                      <a:pt x="183" y="145"/>
                    </a:lnTo>
                    <a:lnTo>
                      <a:pt x="178" y="145"/>
                    </a:lnTo>
                    <a:lnTo>
                      <a:pt x="173" y="147"/>
                    </a:lnTo>
                    <a:lnTo>
                      <a:pt x="168" y="149"/>
                    </a:lnTo>
                    <a:lnTo>
                      <a:pt x="162" y="149"/>
                    </a:lnTo>
                    <a:lnTo>
                      <a:pt x="157" y="149"/>
                    </a:lnTo>
                    <a:lnTo>
                      <a:pt x="152" y="149"/>
                    </a:lnTo>
                    <a:lnTo>
                      <a:pt x="146" y="149"/>
                    </a:lnTo>
                    <a:lnTo>
                      <a:pt x="141" y="149"/>
                    </a:lnTo>
                    <a:lnTo>
                      <a:pt x="136" y="149"/>
                    </a:lnTo>
                    <a:lnTo>
                      <a:pt x="130" y="147"/>
                    </a:lnTo>
                    <a:lnTo>
                      <a:pt x="125" y="147"/>
                    </a:lnTo>
                    <a:lnTo>
                      <a:pt x="120" y="145"/>
                    </a:lnTo>
                    <a:lnTo>
                      <a:pt x="114" y="144"/>
                    </a:lnTo>
                    <a:lnTo>
                      <a:pt x="109" y="142"/>
                    </a:lnTo>
                    <a:lnTo>
                      <a:pt x="105" y="141"/>
                    </a:lnTo>
                    <a:lnTo>
                      <a:pt x="100" y="139"/>
                    </a:lnTo>
                    <a:lnTo>
                      <a:pt x="95" y="137"/>
                    </a:lnTo>
                    <a:lnTo>
                      <a:pt x="90" y="134"/>
                    </a:lnTo>
                    <a:lnTo>
                      <a:pt x="85" y="133"/>
                    </a:lnTo>
                    <a:lnTo>
                      <a:pt x="81" y="130"/>
                    </a:lnTo>
                    <a:lnTo>
                      <a:pt x="76" y="126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3" y="117"/>
                    </a:lnTo>
                    <a:lnTo>
                      <a:pt x="58" y="114"/>
                    </a:lnTo>
                    <a:lnTo>
                      <a:pt x="55" y="111"/>
                    </a:lnTo>
                    <a:lnTo>
                      <a:pt x="50" y="107"/>
                    </a:lnTo>
                    <a:lnTo>
                      <a:pt x="47" y="103"/>
                    </a:lnTo>
                    <a:lnTo>
                      <a:pt x="44" y="99"/>
                    </a:lnTo>
                    <a:lnTo>
                      <a:pt x="39" y="95"/>
                    </a:lnTo>
                    <a:lnTo>
                      <a:pt x="36" y="90"/>
                    </a:lnTo>
                    <a:lnTo>
                      <a:pt x="33" y="87"/>
                    </a:lnTo>
                    <a:lnTo>
                      <a:pt x="31" y="82"/>
                    </a:lnTo>
                    <a:lnTo>
                      <a:pt x="28" y="77"/>
                    </a:lnTo>
                    <a:lnTo>
                      <a:pt x="25" y="72"/>
                    </a:lnTo>
                    <a:lnTo>
                      <a:pt x="23" y="68"/>
                    </a:lnTo>
                    <a:lnTo>
                      <a:pt x="20" y="63"/>
                    </a:lnTo>
                    <a:lnTo>
                      <a:pt x="19" y="58"/>
                    </a:lnTo>
                    <a:lnTo>
                      <a:pt x="17" y="52"/>
                    </a:lnTo>
                    <a:lnTo>
                      <a:pt x="15" y="47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1" y="31"/>
                    </a:lnTo>
                    <a:lnTo>
                      <a:pt x="11" y="26"/>
                    </a:lnTo>
                    <a:lnTo>
                      <a:pt x="9" y="22"/>
                    </a:lnTo>
                    <a:lnTo>
                      <a:pt x="9" y="15"/>
                    </a:lnTo>
                    <a:lnTo>
                      <a:pt x="7" y="11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3" y="33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6" y="49"/>
                    </a:lnTo>
                    <a:lnTo>
                      <a:pt x="7" y="53"/>
                    </a:lnTo>
                    <a:lnTo>
                      <a:pt x="11" y="60"/>
                    </a:lnTo>
                    <a:lnTo>
                      <a:pt x="12" y="65"/>
                    </a:lnTo>
                    <a:lnTo>
                      <a:pt x="15" y="69"/>
                    </a:lnTo>
                    <a:lnTo>
                      <a:pt x="17" y="74"/>
                    </a:lnTo>
                    <a:lnTo>
                      <a:pt x="20" y="79"/>
                    </a:lnTo>
                    <a:lnTo>
                      <a:pt x="23" y="84"/>
                    </a:lnTo>
                    <a:lnTo>
                      <a:pt x="25" y="88"/>
                    </a:lnTo>
                    <a:lnTo>
                      <a:pt x="28" y="93"/>
                    </a:lnTo>
                    <a:lnTo>
                      <a:pt x="31" y="98"/>
                    </a:lnTo>
                    <a:lnTo>
                      <a:pt x="36" y="103"/>
                    </a:lnTo>
                    <a:lnTo>
                      <a:pt x="39" y="106"/>
                    </a:lnTo>
                    <a:lnTo>
                      <a:pt x="42" y="111"/>
                    </a:lnTo>
                    <a:lnTo>
                      <a:pt x="47" y="114"/>
                    </a:lnTo>
                    <a:lnTo>
                      <a:pt x="50" y="118"/>
                    </a:lnTo>
                    <a:lnTo>
                      <a:pt x="55" y="122"/>
                    </a:lnTo>
                    <a:lnTo>
                      <a:pt x="60" y="125"/>
                    </a:lnTo>
                    <a:lnTo>
                      <a:pt x="63" y="128"/>
                    </a:lnTo>
                    <a:lnTo>
                      <a:pt x="68" y="131"/>
                    </a:lnTo>
                    <a:lnTo>
                      <a:pt x="73" y="134"/>
                    </a:lnTo>
                    <a:lnTo>
                      <a:pt x="77" y="137"/>
                    </a:lnTo>
                    <a:lnTo>
                      <a:pt x="82" y="139"/>
                    </a:lnTo>
                    <a:lnTo>
                      <a:pt x="87" y="142"/>
                    </a:lnTo>
                    <a:lnTo>
                      <a:pt x="92" y="144"/>
                    </a:lnTo>
                    <a:lnTo>
                      <a:pt x="98" y="147"/>
                    </a:lnTo>
                    <a:lnTo>
                      <a:pt x="103" y="149"/>
                    </a:lnTo>
                    <a:lnTo>
                      <a:pt x="108" y="150"/>
                    </a:lnTo>
                    <a:lnTo>
                      <a:pt x="114" y="152"/>
                    </a:lnTo>
                    <a:lnTo>
                      <a:pt x="119" y="153"/>
                    </a:lnTo>
                    <a:lnTo>
                      <a:pt x="124" y="153"/>
                    </a:lnTo>
                    <a:lnTo>
                      <a:pt x="130" y="155"/>
                    </a:lnTo>
                    <a:lnTo>
                      <a:pt x="135" y="155"/>
                    </a:lnTo>
                    <a:lnTo>
                      <a:pt x="140" y="157"/>
                    </a:lnTo>
                    <a:lnTo>
                      <a:pt x="146" y="157"/>
                    </a:lnTo>
                    <a:lnTo>
                      <a:pt x="151" y="157"/>
                    </a:lnTo>
                    <a:lnTo>
                      <a:pt x="157" y="157"/>
                    </a:lnTo>
                    <a:lnTo>
                      <a:pt x="162" y="157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9" y="153"/>
                    </a:lnTo>
                    <a:lnTo>
                      <a:pt x="184" y="153"/>
                    </a:lnTo>
                    <a:lnTo>
                      <a:pt x="189" y="152"/>
                    </a:lnTo>
                    <a:lnTo>
                      <a:pt x="195" y="150"/>
                    </a:lnTo>
                    <a:lnTo>
                      <a:pt x="200" y="149"/>
                    </a:lnTo>
                    <a:lnTo>
                      <a:pt x="205" y="147"/>
                    </a:lnTo>
                    <a:lnTo>
                      <a:pt x="210" y="144"/>
                    </a:lnTo>
                    <a:lnTo>
                      <a:pt x="216" y="142"/>
                    </a:lnTo>
                    <a:lnTo>
                      <a:pt x="221" y="141"/>
                    </a:lnTo>
                    <a:lnTo>
                      <a:pt x="226" y="137"/>
                    </a:lnTo>
                    <a:lnTo>
                      <a:pt x="230" y="134"/>
                    </a:lnTo>
                    <a:lnTo>
                      <a:pt x="235" y="131"/>
                    </a:lnTo>
                    <a:lnTo>
                      <a:pt x="238" y="128"/>
                    </a:lnTo>
                    <a:lnTo>
                      <a:pt x="243" y="125"/>
                    </a:lnTo>
                    <a:lnTo>
                      <a:pt x="248" y="122"/>
                    </a:lnTo>
                    <a:lnTo>
                      <a:pt x="251" y="118"/>
                    </a:lnTo>
                    <a:lnTo>
                      <a:pt x="256" y="114"/>
                    </a:lnTo>
                    <a:lnTo>
                      <a:pt x="261" y="111"/>
                    </a:lnTo>
                    <a:lnTo>
                      <a:pt x="264" y="106"/>
                    </a:lnTo>
                    <a:lnTo>
                      <a:pt x="267" y="103"/>
                    </a:lnTo>
                    <a:lnTo>
                      <a:pt x="270" y="98"/>
                    </a:lnTo>
                    <a:lnTo>
                      <a:pt x="273" y="93"/>
                    </a:lnTo>
                    <a:lnTo>
                      <a:pt x="276" y="90"/>
                    </a:lnTo>
                    <a:lnTo>
                      <a:pt x="280" y="85"/>
                    </a:lnTo>
                    <a:lnTo>
                      <a:pt x="283" y="80"/>
                    </a:lnTo>
                    <a:lnTo>
                      <a:pt x="286" y="74"/>
                    </a:lnTo>
                    <a:lnTo>
                      <a:pt x="288" y="69"/>
                    </a:lnTo>
                    <a:lnTo>
                      <a:pt x="291" y="65"/>
                    </a:lnTo>
                    <a:lnTo>
                      <a:pt x="292" y="60"/>
                    </a:lnTo>
                    <a:lnTo>
                      <a:pt x="294" y="55"/>
                    </a:lnTo>
                    <a:lnTo>
                      <a:pt x="296" y="49"/>
                    </a:lnTo>
                    <a:lnTo>
                      <a:pt x="297" y="44"/>
                    </a:lnTo>
                    <a:lnTo>
                      <a:pt x="299" y="39"/>
                    </a:lnTo>
                    <a:lnTo>
                      <a:pt x="300" y="33"/>
                    </a:lnTo>
                    <a:lnTo>
                      <a:pt x="302" y="28"/>
                    </a:lnTo>
                    <a:lnTo>
                      <a:pt x="302" y="22"/>
                    </a:lnTo>
                    <a:lnTo>
                      <a:pt x="304" y="17"/>
                    </a:lnTo>
                    <a:lnTo>
                      <a:pt x="304" y="11"/>
                    </a:lnTo>
                    <a:lnTo>
                      <a:pt x="304" y="6"/>
                    </a:lnTo>
                    <a:lnTo>
                      <a:pt x="304" y="0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49" name="Freeform 59"/>
              <p:cNvSpPr>
                <a:spLocks/>
              </p:cNvSpPr>
              <p:nvPr/>
            </p:nvSpPr>
            <p:spPr bwMode="auto">
              <a:xfrm>
                <a:off x="1419" y="3570"/>
                <a:ext cx="305" cy="157"/>
              </a:xfrm>
              <a:custGeom>
                <a:avLst/>
                <a:gdLst>
                  <a:gd name="T0" fmla="*/ 294 w 305"/>
                  <a:gd name="T1" fmla="*/ 143 h 156"/>
                  <a:gd name="T2" fmla="*/ 292 w 305"/>
                  <a:gd name="T3" fmla="*/ 128 h 156"/>
                  <a:gd name="T4" fmla="*/ 289 w 305"/>
                  <a:gd name="T5" fmla="*/ 113 h 156"/>
                  <a:gd name="T6" fmla="*/ 284 w 305"/>
                  <a:gd name="T7" fmla="*/ 98 h 156"/>
                  <a:gd name="T8" fmla="*/ 278 w 305"/>
                  <a:gd name="T9" fmla="*/ 83 h 156"/>
                  <a:gd name="T10" fmla="*/ 270 w 305"/>
                  <a:gd name="T11" fmla="*/ 69 h 156"/>
                  <a:gd name="T12" fmla="*/ 259 w 305"/>
                  <a:gd name="T13" fmla="*/ 56 h 156"/>
                  <a:gd name="T14" fmla="*/ 248 w 305"/>
                  <a:gd name="T15" fmla="*/ 45 h 156"/>
                  <a:gd name="T16" fmla="*/ 237 w 305"/>
                  <a:gd name="T17" fmla="*/ 34 h 156"/>
                  <a:gd name="T18" fmla="*/ 222 w 305"/>
                  <a:gd name="T19" fmla="*/ 26 h 156"/>
                  <a:gd name="T20" fmla="*/ 208 w 305"/>
                  <a:gd name="T21" fmla="*/ 18 h 156"/>
                  <a:gd name="T22" fmla="*/ 194 w 305"/>
                  <a:gd name="T23" fmla="*/ 14 h 156"/>
                  <a:gd name="T24" fmla="*/ 178 w 305"/>
                  <a:gd name="T25" fmla="*/ 9 h 156"/>
                  <a:gd name="T26" fmla="*/ 162 w 305"/>
                  <a:gd name="T27" fmla="*/ 7 h 156"/>
                  <a:gd name="T28" fmla="*/ 146 w 305"/>
                  <a:gd name="T29" fmla="*/ 7 h 156"/>
                  <a:gd name="T30" fmla="*/ 130 w 305"/>
                  <a:gd name="T31" fmla="*/ 9 h 156"/>
                  <a:gd name="T32" fmla="*/ 114 w 305"/>
                  <a:gd name="T33" fmla="*/ 12 h 156"/>
                  <a:gd name="T34" fmla="*/ 100 w 305"/>
                  <a:gd name="T35" fmla="*/ 17 h 156"/>
                  <a:gd name="T36" fmla="*/ 85 w 305"/>
                  <a:gd name="T37" fmla="*/ 23 h 156"/>
                  <a:gd name="T38" fmla="*/ 71 w 305"/>
                  <a:gd name="T39" fmla="*/ 31 h 156"/>
                  <a:gd name="T40" fmla="*/ 58 w 305"/>
                  <a:gd name="T41" fmla="*/ 42 h 156"/>
                  <a:gd name="T42" fmla="*/ 47 w 305"/>
                  <a:gd name="T43" fmla="*/ 53 h 156"/>
                  <a:gd name="T44" fmla="*/ 36 w 305"/>
                  <a:gd name="T45" fmla="*/ 64 h 156"/>
                  <a:gd name="T46" fmla="*/ 28 w 305"/>
                  <a:gd name="T47" fmla="*/ 79 h 156"/>
                  <a:gd name="T48" fmla="*/ 20 w 305"/>
                  <a:gd name="T49" fmla="*/ 93 h 156"/>
                  <a:gd name="T50" fmla="*/ 15 w 305"/>
                  <a:gd name="T51" fmla="*/ 107 h 156"/>
                  <a:gd name="T52" fmla="*/ 11 w 305"/>
                  <a:gd name="T53" fmla="*/ 123 h 156"/>
                  <a:gd name="T54" fmla="*/ 9 w 305"/>
                  <a:gd name="T55" fmla="*/ 139 h 156"/>
                  <a:gd name="T56" fmla="*/ 7 w 305"/>
                  <a:gd name="T57" fmla="*/ 155 h 156"/>
                  <a:gd name="T58" fmla="*/ 0 w 305"/>
                  <a:gd name="T59" fmla="*/ 143 h 156"/>
                  <a:gd name="T60" fmla="*/ 1 w 305"/>
                  <a:gd name="T61" fmla="*/ 128 h 156"/>
                  <a:gd name="T62" fmla="*/ 4 w 305"/>
                  <a:gd name="T63" fmla="*/ 112 h 156"/>
                  <a:gd name="T64" fmla="*/ 11 w 305"/>
                  <a:gd name="T65" fmla="*/ 96 h 156"/>
                  <a:gd name="T66" fmla="*/ 17 w 305"/>
                  <a:gd name="T67" fmla="*/ 80 h 156"/>
                  <a:gd name="T68" fmla="*/ 25 w 305"/>
                  <a:gd name="T69" fmla="*/ 66 h 156"/>
                  <a:gd name="T70" fmla="*/ 36 w 305"/>
                  <a:gd name="T71" fmla="*/ 53 h 156"/>
                  <a:gd name="T72" fmla="*/ 47 w 305"/>
                  <a:gd name="T73" fmla="*/ 41 h 156"/>
                  <a:gd name="T74" fmla="*/ 60 w 305"/>
                  <a:gd name="T75" fmla="*/ 31 h 156"/>
                  <a:gd name="T76" fmla="*/ 73 w 305"/>
                  <a:gd name="T77" fmla="*/ 22 h 156"/>
                  <a:gd name="T78" fmla="*/ 87 w 305"/>
                  <a:gd name="T79" fmla="*/ 14 h 156"/>
                  <a:gd name="T80" fmla="*/ 103 w 305"/>
                  <a:gd name="T81" fmla="*/ 7 h 156"/>
                  <a:gd name="T82" fmla="*/ 119 w 305"/>
                  <a:gd name="T83" fmla="*/ 3 h 156"/>
                  <a:gd name="T84" fmla="*/ 135 w 305"/>
                  <a:gd name="T85" fmla="*/ 1 h 156"/>
                  <a:gd name="T86" fmla="*/ 151 w 305"/>
                  <a:gd name="T87" fmla="*/ 0 h 156"/>
                  <a:gd name="T88" fmla="*/ 168 w 305"/>
                  <a:gd name="T89" fmla="*/ 1 h 156"/>
                  <a:gd name="T90" fmla="*/ 184 w 305"/>
                  <a:gd name="T91" fmla="*/ 3 h 156"/>
                  <a:gd name="T92" fmla="*/ 200 w 305"/>
                  <a:gd name="T93" fmla="*/ 7 h 156"/>
                  <a:gd name="T94" fmla="*/ 216 w 305"/>
                  <a:gd name="T95" fmla="*/ 14 h 156"/>
                  <a:gd name="T96" fmla="*/ 230 w 305"/>
                  <a:gd name="T97" fmla="*/ 22 h 156"/>
                  <a:gd name="T98" fmla="*/ 243 w 305"/>
                  <a:gd name="T99" fmla="*/ 31 h 156"/>
                  <a:gd name="T100" fmla="*/ 256 w 305"/>
                  <a:gd name="T101" fmla="*/ 41 h 156"/>
                  <a:gd name="T102" fmla="*/ 267 w 305"/>
                  <a:gd name="T103" fmla="*/ 53 h 156"/>
                  <a:gd name="T104" fmla="*/ 276 w 305"/>
                  <a:gd name="T105" fmla="*/ 66 h 156"/>
                  <a:gd name="T106" fmla="*/ 286 w 305"/>
                  <a:gd name="T107" fmla="*/ 80 h 156"/>
                  <a:gd name="T108" fmla="*/ 292 w 305"/>
                  <a:gd name="T109" fmla="*/ 96 h 156"/>
                  <a:gd name="T110" fmla="*/ 297 w 305"/>
                  <a:gd name="T111" fmla="*/ 110 h 156"/>
                  <a:gd name="T112" fmla="*/ 302 w 305"/>
                  <a:gd name="T113" fmla="*/ 128 h 156"/>
                  <a:gd name="T114" fmla="*/ 304 w 305"/>
                  <a:gd name="T115" fmla="*/ 143 h 156"/>
                  <a:gd name="T116" fmla="*/ 304 w 305"/>
                  <a:gd name="T117" fmla="*/ 155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156"/>
                  <a:gd name="T179" fmla="*/ 305 w 305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156">
                    <a:moveTo>
                      <a:pt x="294" y="155"/>
                    </a:moveTo>
                    <a:lnTo>
                      <a:pt x="294" y="150"/>
                    </a:lnTo>
                    <a:lnTo>
                      <a:pt x="294" y="143"/>
                    </a:lnTo>
                    <a:lnTo>
                      <a:pt x="294" y="139"/>
                    </a:lnTo>
                    <a:lnTo>
                      <a:pt x="294" y="134"/>
                    </a:lnTo>
                    <a:lnTo>
                      <a:pt x="292" y="128"/>
                    </a:lnTo>
                    <a:lnTo>
                      <a:pt x="292" y="123"/>
                    </a:lnTo>
                    <a:lnTo>
                      <a:pt x="291" y="118"/>
                    </a:lnTo>
                    <a:lnTo>
                      <a:pt x="289" y="113"/>
                    </a:lnTo>
                    <a:lnTo>
                      <a:pt x="288" y="107"/>
                    </a:lnTo>
                    <a:lnTo>
                      <a:pt x="286" y="102"/>
                    </a:lnTo>
                    <a:lnTo>
                      <a:pt x="284" y="98"/>
                    </a:lnTo>
                    <a:lnTo>
                      <a:pt x="283" y="93"/>
                    </a:lnTo>
                    <a:lnTo>
                      <a:pt x="280" y="88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2" y="74"/>
                    </a:lnTo>
                    <a:lnTo>
                      <a:pt x="270" y="69"/>
                    </a:lnTo>
                    <a:lnTo>
                      <a:pt x="267" y="64"/>
                    </a:lnTo>
                    <a:lnTo>
                      <a:pt x="264" y="61"/>
                    </a:lnTo>
                    <a:lnTo>
                      <a:pt x="259" y="56"/>
                    </a:lnTo>
                    <a:lnTo>
                      <a:pt x="256" y="53"/>
                    </a:lnTo>
                    <a:lnTo>
                      <a:pt x="253" y="49"/>
                    </a:lnTo>
                    <a:lnTo>
                      <a:pt x="248" y="45"/>
                    </a:lnTo>
                    <a:lnTo>
                      <a:pt x="245" y="42"/>
                    </a:lnTo>
                    <a:lnTo>
                      <a:pt x="240" y="37"/>
                    </a:lnTo>
                    <a:lnTo>
                      <a:pt x="237" y="34"/>
                    </a:lnTo>
                    <a:lnTo>
                      <a:pt x="232" y="33"/>
                    </a:lnTo>
                    <a:lnTo>
                      <a:pt x="227" y="30"/>
                    </a:lnTo>
                    <a:lnTo>
                      <a:pt x="222" y="26"/>
                    </a:lnTo>
                    <a:lnTo>
                      <a:pt x="218" y="23"/>
                    </a:lnTo>
                    <a:lnTo>
                      <a:pt x="213" y="22"/>
                    </a:lnTo>
                    <a:lnTo>
                      <a:pt x="208" y="18"/>
                    </a:lnTo>
                    <a:lnTo>
                      <a:pt x="203" y="17"/>
                    </a:lnTo>
                    <a:lnTo>
                      <a:pt x="198" y="15"/>
                    </a:lnTo>
                    <a:lnTo>
                      <a:pt x="194" y="14"/>
                    </a:lnTo>
                    <a:lnTo>
                      <a:pt x="189" y="12"/>
                    </a:lnTo>
                    <a:lnTo>
                      <a:pt x="183" y="11"/>
                    </a:lnTo>
                    <a:lnTo>
                      <a:pt x="178" y="9"/>
                    </a:lnTo>
                    <a:lnTo>
                      <a:pt x="173" y="9"/>
                    </a:lnTo>
                    <a:lnTo>
                      <a:pt x="168" y="7"/>
                    </a:lnTo>
                    <a:lnTo>
                      <a:pt x="162" y="7"/>
                    </a:lnTo>
                    <a:lnTo>
                      <a:pt x="157" y="7"/>
                    </a:lnTo>
                    <a:lnTo>
                      <a:pt x="152" y="7"/>
                    </a:lnTo>
                    <a:lnTo>
                      <a:pt x="146" y="7"/>
                    </a:lnTo>
                    <a:lnTo>
                      <a:pt x="141" y="7"/>
                    </a:lnTo>
                    <a:lnTo>
                      <a:pt x="136" y="7"/>
                    </a:lnTo>
                    <a:lnTo>
                      <a:pt x="130" y="9"/>
                    </a:lnTo>
                    <a:lnTo>
                      <a:pt x="125" y="9"/>
                    </a:lnTo>
                    <a:lnTo>
                      <a:pt x="120" y="11"/>
                    </a:lnTo>
                    <a:lnTo>
                      <a:pt x="114" y="12"/>
                    </a:lnTo>
                    <a:lnTo>
                      <a:pt x="109" y="14"/>
                    </a:lnTo>
                    <a:lnTo>
                      <a:pt x="105" y="15"/>
                    </a:lnTo>
                    <a:lnTo>
                      <a:pt x="100" y="17"/>
                    </a:lnTo>
                    <a:lnTo>
                      <a:pt x="95" y="18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81" y="26"/>
                    </a:lnTo>
                    <a:lnTo>
                      <a:pt x="76" y="30"/>
                    </a:lnTo>
                    <a:lnTo>
                      <a:pt x="71" y="31"/>
                    </a:lnTo>
                    <a:lnTo>
                      <a:pt x="66" y="34"/>
                    </a:lnTo>
                    <a:lnTo>
                      <a:pt x="63" y="37"/>
                    </a:lnTo>
                    <a:lnTo>
                      <a:pt x="58" y="42"/>
                    </a:lnTo>
                    <a:lnTo>
                      <a:pt x="55" y="45"/>
                    </a:lnTo>
                    <a:lnTo>
                      <a:pt x="50" y="49"/>
                    </a:lnTo>
                    <a:lnTo>
                      <a:pt x="47" y="53"/>
                    </a:lnTo>
                    <a:lnTo>
                      <a:pt x="44" y="56"/>
                    </a:lnTo>
                    <a:lnTo>
                      <a:pt x="39" y="61"/>
                    </a:lnTo>
                    <a:lnTo>
                      <a:pt x="36" y="64"/>
                    </a:lnTo>
                    <a:lnTo>
                      <a:pt x="33" y="69"/>
                    </a:lnTo>
                    <a:lnTo>
                      <a:pt x="31" y="74"/>
                    </a:lnTo>
                    <a:lnTo>
                      <a:pt x="28" y="79"/>
                    </a:lnTo>
                    <a:lnTo>
                      <a:pt x="25" y="83"/>
                    </a:lnTo>
                    <a:lnTo>
                      <a:pt x="23" y="88"/>
                    </a:lnTo>
                    <a:lnTo>
                      <a:pt x="20" y="93"/>
                    </a:lnTo>
                    <a:lnTo>
                      <a:pt x="19" y="98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4" y="112"/>
                    </a:lnTo>
                    <a:lnTo>
                      <a:pt x="12" y="118"/>
                    </a:lnTo>
                    <a:lnTo>
                      <a:pt x="11" y="123"/>
                    </a:lnTo>
                    <a:lnTo>
                      <a:pt x="11" y="128"/>
                    </a:lnTo>
                    <a:lnTo>
                      <a:pt x="9" y="134"/>
                    </a:lnTo>
                    <a:lnTo>
                      <a:pt x="9" y="139"/>
                    </a:lnTo>
                    <a:lnTo>
                      <a:pt x="7" y="143"/>
                    </a:lnTo>
                    <a:lnTo>
                      <a:pt x="7" y="150"/>
                    </a:lnTo>
                    <a:lnTo>
                      <a:pt x="7" y="155"/>
                    </a:lnTo>
                    <a:lnTo>
                      <a:pt x="0" y="155"/>
                    </a:lnTo>
                    <a:lnTo>
                      <a:pt x="0" y="150"/>
                    </a:lnTo>
                    <a:lnTo>
                      <a:pt x="0" y="143"/>
                    </a:lnTo>
                    <a:lnTo>
                      <a:pt x="0" y="139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3" y="121"/>
                    </a:lnTo>
                    <a:lnTo>
                      <a:pt x="4" y="117"/>
                    </a:lnTo>
                    <a:lnTo>
                      <a:pt x="4" y="112"/>
                    </a:lnTo>
                    <a:lnTo>
                      <a:pt x="6" y="105"/>
                    </a:lnTo>
                    <a:lnTo>
                      <a:pt x="7" y="101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5" y="85"/>
                    </a:lnTo>
                    <a:lnTo>
                      <a:pt x="17" y="80"/>
                    </a:lnTo>
                    <a:lnTo>
                      <a:pt x="20" y="75"/>
                    </a:lnTo>
                    <a:lnTo>
                      <a:pt x="23" y="71"/>
                    </a:lnTo>
                    <a:lnTo>
                      <a:pt x="25" y="66"/>
                    </a:lnTo>
                    <a:lnTo>
                      <a:pt x="28" y="61"/>
                    </a:lnTo>
                    <a:lnTo>
                      <a:pt x="31" y="58"/>
                    </a:lnTo>
                    <a:lnTo>
                      <a:pt x="36" y="53"/>
                    </a:lnTo>
                    <a:lnTo>
                      <a:pt x="39" y="49"/>
                    </a:lnTo>
                    <a:lnTo>
                      <a:pt x="42" y="45"/>
                    </a:lnTo>
                    <a:lnTo>
                      <a:pt x="47" y="41"/>
                    </a:lnTo>
                    <a:lnTo>
                      <a:pt x="50" y="37"/>
                    </a:lnTo>
                    <a:lnTo>
                      <a:pt x="55" y="34"/>
                    </a:lnTo>
                    <a:lnTo>
                      <a:pt x="60" y="31"/>
                    </a:lnTo>
                    <a:lnTo>
                      <a:pt x="63" y="28"/>
                    </a:lnTo>
                    <a:lnTo>
                      <a:pt x="68" y="25"/>
                    </a:lnTo>
                    <a:lnTo>
                      <a:pt x="73" y="22"/>
                    </a:lnTo>
                    <a:lnTo>
                      <a:pt x="77" y="18"/>
                    </a:lnTo>
                    <a:lnTo>
                      <a:pt x="82" y="15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9"/>
                    </a:lnTo>
                    <a:lnTo>
                      <a:pt x="103" y="7"/>
                    </a:lnTo>
                    <a:lnTo>
                      <a:pt x="108" y="6"/>
                    </a:lnTo>
                    <a:lnTo>
                      <a:pt x="114" y="4"/>
                    </a:lnTo>
                    <a:lnTo>
                      <a:pt x="119" y="3"/>
                    </a:lnTo>
                    <a:lnTo>
                      <a:pt x="124" y="3"/>
                    </a:lnTo>
                    <a:lnTo>
                      <a:pt x="130" y="1"/>
                    </a:lnTo>
                    <a:lnTo>
                      <a:pt x="135" y="1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51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1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4" y="3"/>
                    </a:lnTo>
                    <a:lnTo>
                      <a:pt x="189" y="4"/>
                    </a:lnTo>
                    <a:lnTo>
                      <a:pt x="195" y="6"/>
                    </a:lnTo>
                    <a:lnTo>
                      <a:pt x="200" y="7"/>
                    </a:lnTo>
                    <a:lnTo>
                      <a:pt x="205" y="9"/>
                    </a:lnTo>
                    <a:lnTo>
                      <a:pt x="210" y="12"/>
                    </a:lnTo>
                    <a:lnTo>
                      <a:pt x="216" y="14"/>
                    </a:lnTo>
                    <a:lnTo>
                      <a:pt x="221" y="15"/>
                    </a:lnTo>
                    <a:lnTo>
                      <a:pt x="226" y="18"/>
                    </a:lnTo>
                    <a:lnTo>
                      <a:pt x="230" y="22"/>
                    </a:lnTo>
                    <a:lnTo>
                      <a:pt x="235" y="23"/>
                    </a:lnTo>
                    <a:lnTo>
                      <a:pt x="238" y="28"/>
                    </a:lnTo>
                    <a:lnTo>
                      <a:pt x="243" y="31"/>
                    </a:lnTo>
                    <a:lnTo>
                      <a:pt x="248" y="34"/>
                    </a:lnTo>
                    <a:lnTo>
                      <a:pt x="251" y="37"/>
                    </a:lnTo>
                    <a:lnTo>
                      <a:pt x="256" y="41"/>
                    </a:lnTo>
                    <a:lnTo>
                      <a:pt x="261" y="45"/>
                    </a:lnTo>
                    <a:lnTo>
                      <a:pt x="264" y="49"/>
                    </a:lnTo>
                    <a:lnTo>
                      <a:pt x="267" y="53"/>
                    </a:lnTo>
                    <a:lnTo>
                      <a:pt x="270" y="58"/>
                    </a:lnTo>
                    <a:lnTo>
                      <a:pt x="273" y="61"/>
                    </a:lnTo>
                    <a:lnTo>
                      <a:pt x="276" y="66"/>
                    </a:lnTo>
                    <a:lnTo>
                      <a:pt x="280" y="71"/>
                    </a:lnTo>
                    <a:lnTo>
                      <a:pt x="283" y="75"/>
                    </a:lnTo>
                    <a:lnTo>
                      <a:pt x="286" y="80"/>
                    </a:lnTo>
                    <a:lnTo>
                      <a:pt x="288" y="85"/>
                    </a:lnTo>
                    <a:lnTo>
                      <a:pt x="291" y="90"/>
                    </a:lnTo>
                    <a:lnTo>
                      <a:pt x="292" y="96"/>
                    </a:lnTo>
                    <a:lnTo>
                      <a:pt x="294" y="101"/>
                    </a:lnTo>
                    <a:lnTo>
                      <a:pt x="296" y="105"/>
                    </a:lnTo>
                    <a:lnTo>
                      <a:pt x="297" y="110"/>
                    </a:lnTo>
                    <a:lnTo>
                      <a:pt x="299" y="117"/>
                    </a:lnTo>
                    <a:lnTo>
                      <a:pt x="300" y="121"/>
                    </a:lnTo>
                    <a:lnTo>
                      <a:pt x="302" y="128"/>
                    </a:lnTo>
                    <a:lnTo>
                      <a:pt x="302" y="132"/>
                    </a:lnTo>
                    <a:lnTo>
                      <a:pt x="304" y="137"/>
                    </a:lnTo>
                    <a:lnTo>
                      <a:pt x="304" y="143"/>
                    </a:lnTo>
                    <a:lnTo>
                      <a:pt x="304" y="148"/>
                    </a:lnTo>
                    <a:lnTo>
                      <a:pt x="304" y="155"/>
                    </a:lnTo>
                    <a:lnTo>
                      <a:pt x="294" y="155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</p:grpSp>
        <p:sp>
          <p:nvSpPr>
            <p:cNvPr id="3" name="ดาว 5 แฉก 2"/>
            <p:cNvSpPr/>
            <p:nvPr/>
          </p:nvSpPr>
          <p:spPr>
            <a:xfrm>
              <a:off x="1250149" y="2589843"/>
              <a:ext cx="360040" cy="36004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FF"/>
                </a:solidFill>
              </a:endParaRPr>
            </a:p>
          </p:txBody>
        </p:sp>
        <p:sp>
          <p:nvSpPr>
            <p:cNvPr id="50" name="ดาว 5 แฉก 49"/>
            <p:cNvSpPr/>
            <p:nvPr/>
          </p:nvSpPr>
          <p:spPr>
            <a:xfrm>
              <a:off x="1250149" y="3226793"/>
              <a:ext cx="360040" cy="36004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FF"/>
                </a:solidFill>
              </a:endParaRPr>
            </a:p>
          </p:txBody>
        </p:sp>
        <p:sp>
          <p:nvSpPr>
            <p:cNvPr id="51" name="ดาว 5 แฉก 50"/>
            <p:cNvSpPr/>
            <p:nvPr/>
          </p:nvSpPr>
          <p:spPr>
            <a:xfrm>
              <a:off x="1255653" y="4437112"/>
              <a:ext cx="360040" cy="36004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FF"/>
                </a:solidFill>
              </a:endParaRPr>
            </a:p>
          </p:txBody>
        </p:sp>
        <p:sp>
          <p:nvSpPr>
            <p:cNvPr id="52" name="ดาว 5 แฉก 51"/>
            <p:cNvSpPr/>
            <p:nvPr/>
          </p:nvSpPr>
          <p:spPr>
            <a:xfrm>
              <a:off x="1255653" y="5029802"/>
              <a:ext cx="360040" cy="360040"/>
            </a:xfrm>
            <a:prstGeom prst="star5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59989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8784" y="244022"/>
            <a:ext cx="4634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ภูมิลำเนา (แรกเข้า)</a:t>
            </a:r>
            <a:endParaRPr lang="th-TH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="" xmlns:p14="http://schemas.microsoft.com/office/powerpoint/2010/main" val="2504651205"/>
              </p:ext>
            </p:extLst>
          </p:nvPr>
        </p:nvGraphicFramePr>
        <p:xfrm>
          <a:off x="992560" y="1256506"/>
          <a:ext cx="8172400" cy="551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07244" y="3284984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BrowalliaUPC" pitchFamily="34" charset="-34"/>
                <a:cs typeface="BrowalliaUPC" pitchFamily="34" charset="-34"/>
              </a:rPr>
              <a:t>53.7</a:t>
            </a:r>
            <a:r>
              <a:rPr lang="en-US" dirty="0" smtClean="0">
                <a:latin typeface="BrowalliaUPC" pitchFamily="34" charset="-34"/>
                <a:cs typeface="BrowalliaUPC" pitchFamily="34" charset="-34"/>
              </a:rPr>
              <a:t>%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712640" y="3625860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BrowalliaUPC" pitchFamily="34" charset="-34"/>
                <a:cs typeface="BrowalliaUPC" pitchFamily="34" charset="-34"/>
              </a:rPr>
              <a:t>12.2</a:t>
            </a:r>
            <a:r>
              <a:rPr lang="en-US" sz="2800" dirty="0" smtClean="0">
                <a:latin typeface="BrowalliaUPC" pitchFamily="34" charset="-34"/>
                <a:cs typeface="BrowalliaUPC" pitchFamily="34" charset="-34"/>
              </a:rPr>
              <a:t>%</a:t>
            </a:r>
            <a:endParaRPr lang="th-TH" sz="28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865040" y="2977788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BrowalliaUPC" pitchFamily="34" charset="-34"/>
                <a:cs typeface="BrowalliaUPC" pitchFamily="34" charset="-34"/>
              </a:rPr>
              <a:t>8.9</a:t>
            </a:r>
            <a:r>
              <a:rPr lang="en-US" sz="2800" dirty="0" smtClean="0">
                <a:latin typeface="BrowalliaUPC" pitchFamily="34" charset="-34"/>
                <a:cs typeface="BrowalliaUPC" pitchFamily="34" charset="-34"/>
              </a:rPr>
              <a:t>%</a:t>
            </a:r>
            <a:endParaRPr lang="th-TH" sz="28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650358" y="2617748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BrowalliaUPC" pitchFamily="34" charset="-34"/>
                <a:cs typeface="BrowalliaUPC" pitchFamily="34" charset="-34"/>
              </a:rPr>
              <a:t>7.3</a:t>
            </a:r>
            <a:r>
              <a:rPr lang="en-US" sz="2800" dirty="0" smtClean="0">
                <a:latin typeface="BrowalliaUPC" pitchFamily="34" charset="-34"/>
                <a:cs typeface="BrowalliaUPC" pitchFamily="34" charset="-34"/>
              </a:rPr>
              <a:t>%</a:t>
            </a:r>
            <a:endParaRPr lang="th-TH" sz="28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3296816" y="2346071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BrowalliaUPC" pitchFamily="34" charset="-34"/>
                <a:cs typeface="BrowalliaUPC" pitchFamily="34" charset="-34"/>
              </a:rPr>
              <a:t>4.9</a:t>
            </a:r>
            <a:r>
              <a:rPr lang="en-US" sz="2800" dirty="0" smtClean="0">
                <a:latin typeface="BrowalliaUPC" pitchFamily="34" charset="-34"/>
                <a:cs typeface="BrowalliaUPC" pitchFamily="34" charset="-34"/>
              </a:rPr>
              <a:t>%</a:t>
            </a:r>
            <a:endParaRPr lang="th-TH" sz="28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3200" y="2439666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ภาคกลาง (รวม กทม.)</a:t>
            </a:r>
            <a:endParaRPr lang="th-TH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0188" y="1648392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ภาคตะวันตก</a:t>
            </a:r>
            <a:endParaRPr lang="th-TH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029" y="1588466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ภาคตะวันออก</a:t>
            </a:r>
            <a:endParaRPr lang="th-TH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504" y="2401724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ภาคใต้</a:t>
            </a:r>
            <a:endParaRPr lang="th-TH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334" y="4293096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ภาคเหนือ</a:t>
            </a:r>
            <a:endParaRPr lang="th-TH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855" y="5753291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ภาคตะวันออกเฉียงเหนือ</a:t>
            </a:r>
            <a:endParaRPr lang="th-TH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cxnSp>
        <p:nvCxnSpPr>
          <p:cNvPr id="20" name="ตัวเชื่อมต่อหักมุม 19"/>
          <p:cNvCxnSpPr>
            <a:stCxn id="6" idx="1"/>
          </p:cNvCxnSpPr>
          <p:nvPr/>
        </p:nvCxnSpPr>
        <p:spPr>
          <a:xfrm rot="10800000" flipV="1">
            <a:off x="5529064" y="2701276"/>
            <a:ext cx="1224136" cy="845318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หักมุม 22"/>
          <p:cNvCxnSpPr>
            <a:endCxn id="14" idx="0"/>
          </p:cNvCxnSpPr>
          <p:nvPr/>
        </p:nvCxnSpPr>
        <p:spPr>
          <a:xfrm rot="10800000" flipV="1">
            <a:off x="3656049" y="1916831"/>
            <a:ext cx="792896" cy="42924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หักมุม 29"/>
          <p:cNvCxnSpPr/>
          <p:nvPr/>
        </p:nvCxnSpPr>
        <p:spPr>
          <a:xfrm rot="16200000" flipH="1">
            <a:off x="1957560" y="2171795"/>
            <a:ext cx="854974" cy="33104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หักมุม 33"/>
          <p:cNvCxnSpPr>
            <a:stCxn id="17" idx="3"/>
          </p:cNvCxnSpPr>
          <p:nvPr/>
        </p:nvCxnSpPr>
        <p:spPr>
          <a:xfrm>
            <a:off x="1421773" y="2663334"/>
            <a:ext cx="72008" cy="576064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หักมุม 37"/>
          <p:cNvCxnSpPr/>
          <p:nvPr/>
        </p:nvCxnSpPr>
        <p:spPr>
          <a:xfrm rot="5400000" flipH="1" flipV="1">
            <a:off x="950492" y="3781039"/>
            <a:ext cx="360040" cy="808090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หักมุม 40"/>
          <p:cNvCxnSpPr/>
          <p:nvPr/>
        </p:nvCxnSpPr>
        <p:spPr>
          <a:xfrm rot="5400000" flipH="1" flipV="1">
            <a:off x="1863448" y="5018354"/>
            <a:ext cx="988948" cy="58487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59989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128" y="244022"/>
            <a:ext cx="6683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การศึกษาอบรมหลังปริญญา</a:t>
            </a:r>
            <a:endParaRPr lang="th-TH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="" xmlns:p14="http://schemas.microsoft.com/office/powerpoint/2010/main" val="2893007607"/>
              </p:ext>
            </p:extLst>
          </p:nvPr>
        </p:nvGraphicFramePr>
        <p:xfrm>
          <a:off x="1064568" y="1256506"/>
          <a:ext cx="7992888" cy="534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5008" y="2492896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ไม่ศึกษาต่อ 19.5</a:t>
            </a:r>
            <a:r>
              <a:rPr lang="en-US" b="1" dirty="0" smtClean="0">
                <a:latin typeface="BrowalliaUPC" pitchFamily="34" charset="-34"/>
                <a:cs typeface="BrowalliaUPC" pitchFamily="34" charset="-34"/>
              </a:rPr>
              <a:t>%</a:t>
            </a:r>
            <a:endParaRPr lang="th-TH" b="1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929" y="1977989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ศึกษาต่อ 80.5</a:t>
            </a:r>
            <a:r>
              <a:rPr lang="en-US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%</a:t>
            </a:r>
            <a:endParaRPr lang="th-TH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3963127"/>
              </p:ext>
            </p:extLst>
          </p:nvPr>
        </p:nvGraphicFramePr>
        <p:xfrm>
          <a:off x="3008784" y="2348880"/>
          <a:ext cx="194421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236"/>
                <a:gridCol w="98698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BrowalliaUPC" pitchFamily="34" charset="-34"/>
                          <a:cs typeface="BrowalliaUPC" pitchFamily="34" charset="-34"/>
                        </a:rPr>
                        <a:t>ศัลยกรรม</a:t>
                      </a:r>
                    </a:p>
                    <a:p>
                      <a:r>
                        <a:rPr lang="th-TH" sz="2000" dirty="0" smtClean="0">
                          <a:latin typeface="BrowalliaUPC" pitchFamily="34" charset="-34"/>
                          <a:cs typeface="BrowalliaUPC" pitchFamily="34" charset="-34"/>
                        </a:rPr>
                        <a:t>สูติ-นรีฯ</a:t>
                      </a:r>
                      <a:endParaRPr lang="en-US" sz="2000" dirty="0" smtClean="0">
                        <a:latin typeface="BrowalliaUPC" pitchFamily="34" charset="-34"/>
                        <a:cs typeface="BrowalliaUPC" pitchFamily="34" charset="-34"/>
                      </a:endParaRPr>
                    </a:p>
                    <a:p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G.P.</a:t>
                      </a:r>
                    </a:p>
                    <a:p>
                      <a:r>
                        <a:rPr lang="th-TH" sz="2000" dirty="0" smtClean="0">
                          <a:latin typeface="BrowalliaUPC" pitchFamily="34" charset="-34"/>
                          <a:cs typeface="BrowalliaUPC" pitchFamily="34" charset="-34"/>
                        </a:rPr>
                        <a:t>กุมารฯ</a:t>
                      </a:r>
                    </a:p>
                    <a:p>
                      <a:r>
                        <a:rPr lang="th-TH" sz="2000" dirty="0" smtClean="0">
                          <a:latin typeface="BrowalliaUPC" pitchFamily="34" charset="-34"/>
                          <a:cs typeface="BrowalliaUPC" pitchFamily="34" charset="-34"/>
                        </a:rPr>
                        <a:t>จักษุ</a:t>
                      </a:r>
                    </a:p>
                    <a:p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Med.</a:t>
                      </a:r>
                    </a:p>
                    <a:p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Ortho.</a:t>
                      </a:r>
                    </a:p>
                    <a:p>
                      <a:r>
                        <a:rPr lang="th-TH" sz="2000" dirty="0" smtClean="0">
                          <a:latin typeface="BrowalliaUPC" pitchFamily="34" charset="-34"/>
                          <a:cs typeface="BrowalliaUPC" pitchFamily="34" charset="-34"/>
                        </a:rPr>
                        <a:t>วิสัญญี</a:t>
                      </a:r>
                    </a:p>
                    <a:p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ENT</a:t>
                      </a:r>
                      <a:endParaRPr lang="th-TH" sz="2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BrowalliaUPC" pitchFamily="34" charset="-34"/>
                          <a:cs typeface="BrowalliaUPC" pitchFamily="34" charset="-34"/>
                        </a:rPr>
                        <a:t>23.3</a:t>
                      </a:r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%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11.4%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10.6%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5.7%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4.9%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4.1%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3.3%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3.3%</a:t>
                      </a:r>
                    </a:p>
                    <a:p>
                      <a:pPr algn="r"/>
                      <a:r>
                        <a:rPr lang="en-US" sz="2000" dirty="0" smtClean="0">
                          <a:latin typeface="BrowalliaUPC" pitchFamily="34" charset="-34"/>
                          <a:cs typeface="BrowalliaUPC" pitchFamily="34" charset="-34"/>
                        </a:rPr>
                        <a:t>1.6%</a:t>
                      </a:r>
                      <a:endParaRPr lang="th-TH" sz="2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9989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8744" y="244022"/>
            <a:ext cx="4809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สถานภาพสมรส (</a:t>
            </a:r>
            <a:r>
              <a:rPr lang="en-US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%)</a:t>
            </a:r>
            <a:endParaRPr lang="th-TH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2688193"/>
              </p:ext>
            </p:extLst>
          </p:nvPr>
        </p:nvGraphicFramePr>
        <p:xfrm>
          <a:off x="200469" y="1340768"/>
          <a:ext cx="943565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1"/>
                <a:gridCol w="1926863"/>
                <a:gridCol w="1179457"/>
                <a:gridCol w="1179457"/>
                <a:gridCol w="1179457"/>
                <a:gridCol w="1179457"/>
                <a:gridCol w="1179457"/>
                <a:gridCol w="1179457"/>
              </a:tblGrid>
              <a:tr h="370840">
                <a:tc rowSpan="2" gridSpan="2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Home Coming Day I</a:t>
                      </a:r>
                    </a:p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(มี.ค. 2534)</a:t>
                      </a:r>
                    </a:p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หลังจบมา</a:t>
                      </a:r>
                      <a:r>
                        <a:rPr lang="th-TH" sz="4000" baseline="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 19 ปี</a:t>
                      </a:r>
                      <a:endParaRPr lang="th-TH" sz="4000" dirty="0">
                        <a:solidFill>
                          <a:schemeClr val="tx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rowalliaUPC" pitchFamily="34" charset="-34"/>
                          <a:cs typeface="BrowalliaUPC" pitchFamily="34" charset="-34"/>
                        </a:rPr>
                        <a:t>Home Coming Day II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BrowalliaUPC" pitchFamily="34" charset="-34"/>
                        </a:rPr>
                        <a:t>(มิ.ย.</a:t>
                      </a:r>
                      <a:r>
                        <a:rPr lang="th-TH" sz="4000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 2545)</a:t>
                      </a:r>
                    </a:p>
                    <a:p>
                      <a:pPr algn="ctr"/>
                      <a:r>
                        <a:rPr lang="th-TH" sz="4000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หลังจบมา 30 ปี</a:t>
                      </a:r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คู่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87.8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83.2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โสด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10.6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10.1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หย่า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0.8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3.4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หม้าย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0.8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1.7</a:t>
                      </a:r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40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359893" y="4005064"/>
            <a:ext cx="257175" cy="242887"/>
            <a:chOff x="1421" y="3570"/>
            <a:chExt cx="305" cy="307"/>
          </a:xfrm>
        </p:grpSpPr>
        <p:sp>
          <p:nvSpPr>
            <p:cNvPr id="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361114" y="4697204"/>
            <a:ext cx="257175" cy="242887"/>
            <a:chOff x="1421" y="3570"/>
            <a:chExt cx="305" cy="307"/>
          </a:xfrm>
        </p:grpSpPr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369427" y="5373216"/>
            <a:ext cx="257175" cy="242887"/>
            <a:chOff x="1421" y="3570"/>
            <a:chExt cx="305" cy="307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375345" y="6093296"/>
            <a:ext cx="257175" cy="242887"/>
            <a:chOff x="1421" y="3570"/>
            <a:chExt cx="305" cy="307"/>
          </a:xfrm>
        </p:grpSpPr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59989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6935" y="302213"/>
            <a:ext cx="44101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สถานที่ทำงาน (</a:t>
            </a:r>
            <a:r>
              <a:rPr lang="en-US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%)</a:t>
            </a:r>
            <a:endParaRPr lang="th-TH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6101673"/>
              </p:ext>
            </p:extLst>
          </p:nvPr>
        </p:nvGraphicFramePr>
        <p:xfrm>
          <a:off x="200469" y="1260447"/>
          <a:ext cx="9435656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1"/>
                <a:gridCol w="2088232"/>
                <a:gridCol w="3456384"/>
                <a:gridCol w="3458989"/>
              </a:tblGrid>
              <a:tr h="370840">
                <a:tc rowSpan="2" gridSpan="2">
                  <a:txBody>
                    <a:bodyPr/>
                    <a:lstStyle/>
                    <a:p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Home Coming Day I</a:t>
                      </a: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(มี.ค. 2534)</a:t>
                      </a: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หลังจบมา</a:t>
                      </a:r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 19 ปี</a:t>
                      </a:r>
                      <a:endParaRPr lang="th-TH" sz="3600" dirty="0">
                        <a:solidFill>
                          <a:schemeClr val="tx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rowalliaUPC" pitchFamily="34" charset="-34"/>
                          <a:cs typeface="BrowalliaUPC" pitchFamily="34" charset="-34"/>
                        </a:rPr>
                        <a:t>Home Coming Day II</a:t>
                      </a:r>
                    </a:p>
                    <a:p>
                      <a:pPr algn="ctr"/>
                      <a:r>
                        <a:rPr lang="th-TH" sz="3600" dirty="0" smtClean="0">
                          <a:latin typeface="BrowalliaUPC" pitchFamily="34" charset="-34"/>
                          <a:cs typeface="BrowalliaUPC" pitchFamily="34" charset="-34"/>
                        </a:rPr>
                        <a:t>(มิ.ย.</a:t>
                      </a:r>
                      <a:r>
                        <a:rPr lang="th-TH" sz="3600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 2545)</a:t>
                      </a:r>
                    </a:p>
                    <a:p>
                      <a:pPr algn="ctr"/>
                      <a:r>
                        <a:rPr lang="th-TH" sz="3600" baseline="0" dirty="0" smtClean="0">
                          <a:latin typeface="BrowalliaUPC" pitchFamily="34" charset="-34"/>
                          <a:cs typeface="BrowalliaUPC" pitchFamily="34" charset="-34"/>
                        </a:rPr>
                        <a:t>หลังจบมา 30 ปี</a:t>
                      </a:r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th-TH" sz="40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193">
                <a:tc>
                  <a:txBody>
                    <a:bodyPr/>
                    <a:lstStyle/>
                    <a:p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ก.สาธารณสุข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35.5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40.4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err="1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ร.ร</a:t>
                      </a:r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.แพทย์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15.6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14.4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err="1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ร.พ</a:t>
                      </a:r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.เอกชน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14.6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27.8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คลินิก 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&amp; Poly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11.4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1</a:t>
                      </a:r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1.3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3600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กทม.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6.1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4.3</a:t>
                      </a:r>
                      <a:endParaRPr lang="th-TH" sz="3600" dirty="0">
                        <a:solidFill>
                          <a:schemeClr val="bg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359893" y="3789040"/>
            <a:ext cx="257175" cy="242887"/>
            <a:chOff x="1421" y="3570"/>
            <a:chExt cx="305" cy="307"/>
          </a:xfrm>
        </p:grpSpPr>
        <p:sp>
          <p:nvSpPr>
            <p:cNvPr id="8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2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3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361114" y="4437112"/>
            <a:ext cx="257175" cy="242887"/>
            <a:chOff x="1421" y="3570"/>
            <a:chExt cx="305" cy="307"/>
          </a:xfrm>
        </p:grpSpPr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369427" y="5013176"/>
            <a:ext cx="257175" cy="242887"/>
            <a:chOff x="1421" y="3570"/>
            <a:chExt cx="305" cy="307"/>
          </a:xfrm>
        </p:grpSpPr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26" name="Group 54"/>
          <p:cNvGrpSpPr>
            <a:grpSpLocks/>
          </p:cNvGrpSpPr>
          <p:nvPr/>
        </p:nvGrpSpPr>
        <p:grpSpPr bwMode="auto">
          <a:xfrm>
            <a:off x="361114" y="5661248"/>
            <a:ext cx="257175" cy="242887"/>
            <a:chOff x="1421" y="3570"/>
            <a:chExt cx="305" cy="307"/>
          </a:xfrm>
        </p:grpSpPr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363818" y="6276269"/>
            <a:ext cx="257175" cy="242887"/>
            <a:chOff x="1421" y="3570"/>
            <a:chExt cx="305" cy="307"/>
          </a:xfrm>
        </p:grpSpPr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425" y="3572"/>
              <a:ext cx="294" cy="303"/>
            </a:xfrm>
            <a:custGeom>
              <a:avLst/>
              <a:gdLst>
                <a:gd name="T0" fmla="*/ 294 w 295"/>
                <a:gd name="T1" fmla="*/ 139 h 301"/>
                <a:gd name="T2" fmla="*/ 292 w 295"/>
                <a:gd name="T3" fmla="*/ 122 h 301"/>
                <a:gd name="T4" fmla="*/ 287 w 295"/>
                <a:gd name="T5" fmla="*/ 106 h 301"/>
                <a:gd name="T6" fmla="*/ 282 w 295"/>
                <a:gd name="T7" fmla="*/ 90 h 301"/>
                <a:gd name="T8" fmla="*/ 274 w 295"/>
                <a:gd name="T9" fmla="*/ 76 h 301"/>
                <a:gd name="T10" fmla="*/ 266 w 295"/>
                <a:gd name="T11" fmla="*/ 61 h 301"/>
                <a:gd name="T12" fmla="*/ 255 w 295"/>
                <a:gd name="T13" fmla="*/ 49 h 301"/>
                <a:gd name="T14" fmla="*/ 244 w 295"/>
                <a:gd name="T15" fmla="*/ 38 h 301"/>
                <a:gd name="T16" fmla="*/ 232 w 295"/>
                <a:gd name="T17" fmla="*/ 28 h 301"/>
                <a:gd name="T18" fmla="*/ 219 w 295"/>
                <a:gd name="T19" fmla="*/ 19 h 301"/>
                <a:gd name="T20" fmla="*/ 203 w 295"/>
                <a:gd name="T21" fmla="*/ 12 h 301"/>
                <a:gd name="T22" fmla="*/ 189 w 295"/>
                <a:gd name="T23" fmla="*/ 6 h 301"/>
                <a:gd name="T24" fmla="*/ 173 w 295"/>
                <a:gd name="T25" fmla="*/ 3 h 301"/>
                <a:gd name="T26" fmla="*/ 157 w 295"/>
                <a:gd name="T27" fmla="*/ 0 h 301"/>
                <a:gd name="T28" fmla="*/ 141 w 295"/>
                <a:gd name="T29" fmla="*/ 0 h 301"/>
                <a:gd name="T30" fmla="*/ 125 w 295"/>
                <a:gd name="T31" fmla="*/ 1 h 301"/>
                <a:gd name="T32" fmla="*/ 109 w 295"/>
                <a:gd name="T33" fmla="*/ 4 h 301"/>
                <a:gd name="T34" fmla="*/ 93 w 295"/>
                <a:gd name="T35" fmla="*/ 9 h 301"/>
                <a:gd name="T36" fmla="*/ 79 w 295"/>
                <a:gd name="T37" fmla="*/ 17 h 301"/>
                <a:gd name="T38" fmla="*/ 65 w 295"/>
                <a:gd name="T39" fmla="*/ 25 h 301"/>
                <a:gd name="T40" fmla="*/ 52 w 295"/>
                <a:gd name="T41" fmla="*/ 34 h 301"/>
                <a:gd name="T42" fmla="*/ 39 w 295"/>
                <a:gd name="T43" fmla="*/ 46 h 301"/>
                <a:gd name="T44" fmla="*/ 30 w 295"/>
                <a:gd name="T45" fmla="*/ 58 h 301"/>
                <a:gd name="T46" fmla="*/ 20 w 295"/>
                <a:gd name="T47" fmla="*/ 73 h 301"/>
                <a:gd name="T48" fmla="*/ 12 w 295"/>
                <a:gd name="T49" fmla="*/ 87 h 301"/>
                <a:gd name="T50" fmla="*/ 7 w 295"/>
                <a:gd name="T51" fmla="*/ 103 h 301"/>
                <a:gd name="T52" fmla="*/ 3 w 295"/>
                <a:gd name="T53" fmla="*/ 119 h 301"/>
                <a:gd name="T54" fmla="*/ 0 w 295"/>
                <a:gd name="T55" fmla="*/ 134 h 301"/>
                <a:gd name="T56" fmla="*/ 0 w 295"/>
                <a:gd name="T57" fmla="*/ 150 h 301"/>
                <a:gd name="T58" fmla="*/ 1 w 295"/>
                <a:gd name="T59" fmla="*/ 168 h 301"/>
                <a:gd name="T60" fmla="*/ 3 w 295"/>
                <a:gd name="T61" fmla="*/ 184 h 301"/>
                <a:gd name="T62" fmla="*/ 7 w 295"/>
                <a:gd name="T63" fmla="*/ 200 h 301"/>
                <a:gd name="T64" fmla="*/ 14 w 295"/>
                <a:gd name="T65" fmla="*/ 214 h 301"/>
                <a:gd name="T66" fmla="*/ 22 w 295"/>
                <a:gd name="T67" fmla="*/ 228 h 301"/>
                <a:gd name="T68" fmla="*/ 31 w 295"/>
                <a:gd name="T69" fmla="*/ 242 h 301"/>
                <a:gd name="T70" fmla="*/ 41 w 295"/>
                <a:gd name="T71" fmla="*/ 255 h 301"/>
                <a:gd name="T72" fmla="*/ 54 w 295"/>
                <a:gd name="T73" fmla="*/ 266 h 301"/>
                <a:gd name="T74" fmla="*/ 66 w 295"/>
                <a:gd name="T75" fmla="*/ 276 h 301"/>
                <a:gd name="T76" fmla="*/ 81 w 295"/>
                <a:gd name="T77" fmla="*/ 284 h 301"/>
                <a:gd name="T78" fmla="*/ 95 w 295"/>
                <a:gd name="T79" fmla="*/ 290 h 301"/>
                <a:gd name="T80" fmla="*/ 111 w 295"/>
                <a:gd name="T81" fmla="*/ 295 h 301"/>
                <a:gd name="T82" fmla="*/ 127 w 295"/>
                <a:gd name="T83" fmla="*/ 298 h 301"/>
                <a:gd name="T84" fmla="*/ 143 w 295"/>
                <a:gd name="T85" fmla="*/ 300 h 301"/>
                <a:gd name="T86" fmla="*/ 158 w 295"/>
                <a:gd name="T87" fmla="*/ 300 h 301"/>
                <a:gd name="T88" fmla="*/ 174 w 295"/>
                <a:gd name="T89" fmla="*/ 296 h 301"/>
                <a:gd name="T90" fmla="*/ 190 w 295"/>
                <a:gd name="T91" fmla="*/ 293 h 301"/>
                <a:gd name="T92" fmla="*/ 206 w 295"/>
                <a:gd name="T93" fmla="*/ 287 h 301"/>
                <a:gd name="T94" fmla="*/ 220 w 295"/>
                <a:gd name="T95" fmla="*/ 279 h 301"/>
                <a:gd name="T96" fmla="*/ 233 w 295"/>
                <a:gd name="T97" fmla="*/ 271 h 301"/>
                <a:gd name="T98" fmla="*/ 246 w 295"/>
                <a:gd name="T99" fmla="*/ 260 h 301"/>
                <a:gd name="T100" fmla="*/ 257 w 295"/>
                <a:gd name="T101" fmla="*/ 249 h 301"/>
                <a:gd name="T102" fmla="*/ 266 w 295"/>
                <a:gd name="T103" fmla="*/ 236 h 301"/>
                <a:gd name="T104" fmla="*/ 276 w 295"/>
                <a:gd name="T105" fmla="*/ 222 h 301"/>
                <a:gd name="T106" fmla="*/ 282 w 295"/>
                <a:gd name="T107" fmla="*/ 206 h 301"/>
                <a:gd name="T108" fmla="*/ 289 w 295"/>
                <a:gd name="T109" fmla="*/ 190 h 301"/>
                <a:gd name="T110" fmla="*/ 292 w 295"/>
                <a:gd name="T111" fmla="*/ 174 h 301"/>
                <a:gd name="T112" fmla="*/ 294 w 295"/>
                <a:gd name="T113" fmla="*/ 158 h 3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5"/>
                <a:gd name="T172" fmla="*/ 0 h 301"/>
                <a:gd name="T173" fmla="*/ 295 w 295"/>
                <a:gd name="T174" fmla="*/ 301 h 3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5" h="301">
                  <a:moveTo>
                    <a:pt x="294" y="149"/>
                  </a:moveTo>
                  <a:lnTo>
                    <a:pt x="294" y="144"/>
                  </a:lnTo>
                  <a:lnTo>
                    <a:pt x="294" y="139"/>
                  </a:lnTo>
                  <a:lnTo>
                    <a:pt x="294" y="133"/>
                  </a:lnTo>
                  <a:lnTo>
                    <a:pt x="292" y="128"/>
                  </a:lnTo>
                  <a:lnTo>
                    <a:pt x="292" y="122"/>
                  </a:lnTo>
                  <a:lnTo>
                    <a:pt x="290" y="117"/>
                  </a:lnTo>
                  <a:lnTo>
                    <a:pt x="289" y="112"/>
                  </a:lnTo>
                  <a:lnTo>
                    <a:pt x="287" y="106"/>
                  </a:lnTo>
                  <a:lnTo>
                    <a:pt x="286" y="101"/>
                  </a:lnTo>
                  <a:lnTo>
                    <a:pt x="284" y="96"/>
                  </a:lnTo>
                  <a:lnTo>
                    <a:pt x="282" y="90"/>
                  </a:lnTo>
                  <a:lnTo>
                    <a:pt x="279" y="85"/>
                  </a:lnTo>
                  <a:lnTo>
                    <a:pt x="278" y="80"/>
                  </a:lnTo>
                  <a:lnTo>
                    <a:pt x="274" y="76"/>
                  </a:lnTo>
                  <a:lnTo>
                    <a:pt x="273" y="71"/>
                  </a:lnTo>
                  <a:lnTo>
                    <a:pt x="270" y="66"/>
                  </a:lnTo>
                  <a:lnTo>
                    <a:pt x="266" y="61"/>
                  </a:lnTo>
                  <a:lnTo>
                    <a:pt x="263" y="58"/>
                  </a:lnTo>
                  <a:lnTo>
                    <a:pt x="260" y="53"/>
                  </a:lnTo>
                  <a:lnTo>
                    <a:pt x="255" y="49"/>
                  </a:lnTo>
                  <a:lnTo>
                    <a:pt x="252" y="46"/>
                  </a:lnTo>
                  <a:lnTo>
                    <a:pt x="249" y="41"/>
                  </a:lnTo>
                  <a:lnTo>
                    <a:pt x="244" y="38"/>
                  </a:lnTo>
                  <a:lnTo>
                    <a:pt x="241" y="34"/>
                  </a:lnTo>
                  <a:lnTo>
                    <a:pt x="236" y="31"/>
                  </a:lnTo>
                  <a:lnTo>
                    <a:pt x="232" y="28"/>
                  </a:lnTo>
                  <a:lnTo>
                    <a:pt x="227" y="25"/>
                  </a:lnTo>
                  <a:lnTo>
                    <a:pt x="224" y="22"/>
                  </a:lnTo>
                  <a:lnTo>
                    <a:pt x="219" y="19"/>
                  </a:lnTo>
                  <a:lnTo>
                    <a:pt x="214" y="15"/>
                  </a:lnTo>
                  <a:lnTo>
                    <a:pt x="209" y="14"/>
                  </a:lnTo>
                  <a:lnTo>
                    <a:pt x="203" y="12"/>
                  </a:lnTo>
                  <a:lnTo>
                    <a:pt x="198" y="9"/>
                  </a:lnTo>
                  <a:lnTo>
                    <a:pt x="193" y="7"/>
                  </a:lnTo>
                  <a:lnTo>
                    <a:pt x="189" y="6"/>
                  </a:lnTo>
                  <a:lnTo>
                    <a:pt x="184" y="4"/>
                  </a:lnTo>
                  <a:lnTo>
                    <a:pt x="177" y="3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5" y="1"/>
                  </a:lnTo>
                  <a:lnTo>
                    <a:pt x="119" y="3"/>
                  </a:lnTo>
                  <a:lnTo>
                    <a:pt x="114" y="3"/>
                  </a:lnTo>
                  <a:lnTo>
                    <a:pt x="109" y="4"/>
                  </a:lnTo>
                  <a:lnTo>
                    <a:pt x="104" y="6"/>
                  </a:lnTo>
                  <a:lnTo>
                    <a:pt x="98" y="7"/>
                  </a:lnTo>
                  <a:lnTo>
                    <a:pt x="93" y="9"/>
                  </a:lnTo>
                  <a:lnTo>
                    <a:pt x="88" y="12"/>
                  </a:lnTo>
                  <a:lnTo>
                    <a:pt x="84" y="14"/>
                  </a:lnTo>
                  <a:lnTo>
                    <a:pt x="79" y="17"/>
                  </a:lnTo>
                  <a:lnTo>
                    <a:pt x="74" y="19"/>
                  </a:lnTo>
                  <a:lnTo>
                    <a:pt x="69" y="22"/>
                  </a:lnTo>
                  <a:lnTo>
                    <a:pt x="65" y="25"/>
                  </a:lnTo>
                  <a:lnTo>
                    <a:pt x="60" y="28"/>
                  </a:lnTo>
                  <a:lnTo>
                    <a:pt x="57" y="31"/>
                  </a:lnTo>
                  <a:lnTo>
                    <a:pt x="52" y="34"/>
                  </a:lnTo>
                  <a:lnTo>
                    <a:pt x="47" y="38"/>
                  </a:lnTo>
                  <a:lnTo>
                    <a:pt x="44" y="42"/>
                  </a:lnTo>
                  <a:lnTo>
                    <a:pt x="39" y="46"/>
                  </a:lnTo>
                  <a:lnTo>
                    <a:pt x="36" y="50"/>
                  </a:lnTo>
                  <a:lnTo>
                    <a:pt x="33" y="53"/>
                  </a:lnTo>
                  <a:lnTo>
                    <a:pt x="30" y="58"/>
                  </a:lnTo>
                  <a:lnTo>
                    <a:pt x="27" y="63"/>
                  </a:lnTo>
                  <a:lnTo>
                    <a:pt x="23" y="68"/>
                  </a:lnTo>
                  <a:lnTo>
                    <a:pt x="20" y="73"/>
                  </a:lnTo>
                  <a:lnTo>
                    <a:pt x="17" y="77"/>
                  </a:lnTo>
                  <a:lnTo>
                    <a:pt x="15" y="82"/>
                  </a:lnTo>
                  <a:lnTo>
                    <a:pt x="12" y="87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7" y="103"/>
                  </a:lnTo>
                  <a:lnTo>
                    <a:pt x="6" y="107"/>
                  </a:lnTo>
                  <a:lnTo>
                    <a:pt x="4" y="112"/>
                  </a:lnTo>
                  <a:lnTo>
                    <a:pt x="3" y="119"/>
                  </a:lnTo>
                  <a:lnTo>
                    <a:pt x="1" y="123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8"/>
                  </a:lnTo>
                  <a:lnTo>
                    <a:pt x="1" y="173"/>
                  </a:lnTo>
                  <a:lnTo>
                    <a:pt x="3" y="177"/>
                  </a:lnTo>
                  <a:lnTo>
                    <a:pt x="3" y="184"/>
                  </a:lnTo>
                  <a:lnTo>
                    <a:pt x="4" y="188"/>
                  </a:lnTo>
                  <a:lnTo>
                    <a:pt x="6" y="193"/>
                  </a:lnTo>
                  <a:lnTo>
                    <a:pt x="7" y="200"/>
                  </a:lnTo>
                  <a:lnTo>
                    <a:pt x="9" y="204"/>
                  </a:lnTo>
                  <a:lnTo>
                    <a:pt x="12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2" y="228"/>
                  </a:lnTo>
                  <a:lnTo>
                    <a:pt x="25" y="233"/>
                  </a:lnTo>
                  <a:lnTo>
                    <a:pt x="28" y="238"/>
                  </a:lnTo>
                  <a:lnTo>
                    <a:pt x="31" y="242"/>
                  </a:lnTo>
                  <a:lnTo>
                    <a:pt x="34" y="247"/>
                  </a:lnTo>
                  <a:lnTo>
                    <a:pt x="38" y="250"/>
                  </a:lnTo>
                  <a:lnTo>
                    <a:pt x="41" y="255"/>
                  </a:lnTo>
                  <a:lnTo>
                    <a:pt x="46" y="258"/>
                  </a:lnTo>
                  <a:lnTo>
                    <a:pt x="49" y="261"/>
                  </a:lnTo>
                  <a:lnTo>
                    <a:pt x="54" y="266"/>
                  </a:lnTo>
                  <a:lnTo>
                    <a:pt x="58" y="269"/>
                  </a:lnTo>
                  <a:lnTo>
                    <a:pt x="61" y="273"/>
                  </a:lnTo>
                  <a:lnTo>
                    <a:pt x="66" y="276"/>
                  </a:lnTo>
                  <a:lnTo>
                    <a:pt x="71" y="279"/>
                  </a:lnTo>
                  <a:lnTo>
                    <a:pt x="76" y="280"/>
                  </a:lnTo>
                  <a:lnTo>
                    <a:pt x="81" y="284"/>
                  </a:lnTo>
                  <a:lnTo>
                    <a:pt x="85" y="285"/>
                  </a:lnTo>
                  <a:lnTo>
                    <a:pt x="90" y="288"/>
                  </a:lnTo>
                  <a:lnTo>
                    <a:pt x="95" y="290"/>
                  </a:lnTo>
                  <a:lnTo>
                    <a:pt x="100" y="292"/>
                  </a:lnTo>
                  <a:lnTo>
                    <a:pt x="106" y="293"/>
                  </a:lnTo>
                  <a:lnTo>
                    <a:pt x="111" y="295"/>
                  </a:lnTo>
                  <a:lnTo>
                    <a:pt x="116" y="296"/>
                  </a:lnTo>
                  <a:lnTo>
                    <a:pt x="122" y="296"/>
                  </a:lnTo>
                  <a:lnTo>
                    <a:pt x="127" y="298"/>
                  </a:lnTo>
                  <a:lnTo>
                    <a:pt x="131" y="298"/>
                  </a:lnTo>
                  <a:lnTo>
                    <a:pt x="138" y="300"/>
                  </a:lnTo>
                  <a:lnTo>
                    <a:pt x="143" y="300"/>
                  </a:lnTo>
                  <a:lnTo>
                    <a:pt x="147" y="300"/>
                  </a:lnTo>
                  <a:lnTo>
                    <a:pt x="154" y="300"/>
                  </a:lnTo>
                  <a:lnTo>
                    <a:pt x="158" y="300"/>
                  </a:lnTo>
                  <a:lnTo>
                    <a:pt x="165" y="298"/>
                  </a:lnTo>
                  <a:lnTo>
                    <a:pt x="170" y="298"/>
                  </a:lnTo>
                  <a:lnTo>
                    <a:pt x="174" y="296"/>
                  </a:lnTo>
                  <a:lnTo>
                    <a:pt x="181" y="295"/>
                  </a:lnTo>
                  <a:lnTo>
                    <a:pt x="185" y="295"/>
                  </a:lnTo>
                  <a:lnTo>
                    <a:pt x="190" y="293"/>
                  </a:lnTo>
                  <a:lnTo>
                    <a:pt x="195" y="292"/>
                  </a:lnTo>
                  <a:lnTo>
                    <a:pt x="200" y="288"/>
                  </a:lnTo>
                  <a:lnTo>
                    <a:pt x="206" y="287"/>
                  </a:lnTo>
                  <a:lnTo>
                    <a:pt x="211" y="285"/>
                  </a:lnTo>
                  <a:lnTo>
                    <a:pt x="216" y="282"/>
                  </a:lnTo>
                  <a:lnTo>
                    <a:pt x="220" y="279"/>
                  </a:lnTo>
                  <a:lnTo>
                    <a:pt x="225" y="277"/>
                  </a:lnTo>
                  <a:lnTo>
                    <a:pt x="228" y="274"/>
                  </a:lnTo>
                  <a:lnTo>
                    <a:pt x="233" y="271"/>
                  </a:lnTo>
                  <a:lnTo>
                    <a:pt x="238" y="268"/>
                  </a:lnTo>
                  <a:lnTo>
                    <a:pt x="243" y="263"/>
                  </a:lnTo>
                  <a:lnTo>
                    <a:pt x="246" y="260"/>
                  </a:lnTo>
                  <a:lnTo>
                    <a:pt x="251" y="257"/>
                  </a:lnTo>
                  <a:lnTo>
                    <a:pt x="254" y="252"/>
                  </a:lnTo>
                  <a:lnTo>
                    <a:pt x="257" y="249"/>
                  </a:lnTo>
                  <a:lnTo>
                    <a:pt x="260" y="244"/>
                  </a:lnTo>
                  <a:lnTo>
                    <a:pt x="263" y="239"/>
                  </a:lnTo>
                  <a:lnTo>
                    <a:pt x="266" y="236"/>
                  </a:lnTo>
                  <a:lnTo>
                    <a:pt x="270" y="231"/>
                  </a:lnTo>
                  <a:lnTo>
                    <a:pt x="273" y="226"/>
                  </a:lnTo>
                  <a:lnTo>
                    <a:pt x="276" y="222"/>
                  </a:lnTo>
                  <a:lnTo>
                    <a:pt x="278" y="217"/>
                  </a:lnTo>
                  <a:lnTo>
                    <a:pt x="281" y="212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9" y="190"/>
                  </a:lnTo>
                  <a:lnTo>
                    <a:pt x="289" y="185"/>
                  </a:lnTo>
                  <a:lnTo>
                    <a:pt x="290" y="180"/>
                  </a:lnTo>
                  <a:lnTo>
                    <a:pt x="292" y="174"/>
                  </a:lnTo>
                  <a:lnTo>
                    <a:pt x="292" y="169"/>
                  </a:lnTo>
                  <a:lnTo>
                    <a:pt x="294" y="165"/>
                  </a:lnTo>
                  <a:lnTo>
                    <a:pt x="294" y="158"/>
                  </a:lnTo>
                  <a:lnTo>
                    <a:pt x="294" y="153"/>
                  </a:lnTo>
                  <a:lnTo>
                    <a:pt x="294" y="149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427" y="3600"/>
              <a:ext cx="290" cy="273"/>
            </a:xfrm>
            <a:custGeom>
              <a:avLst/>
              <a:gdLst>
                <a:gd name="T0" fmla="*/ 242 w 293"/>
                <a:gd name="T1" fmla="*/ 11 h 272"/>
                <a:gd name="T2" fmla="*/ 258 w 293"/>
                <a:gd name="T3" fmla="*/ 26 h 272"/>
                <a:gd name="T4" fmla="*/ 269 w 293"/>
                <a:gd name="T5" fmla="*/ 44 h 272"/>
                <a:gd name="T6" fmla="*/ 280 w 293"/>
                <a:gd name="T7" fmla="*/ 64 h 272"/>
                <a:gd name="T8" fmla="*/ 287 w 293"/>
                <a:gd name="T9" fmla="*/ 85 h 272"/>
                <a:gd name="T10" fmla="*/ 290 w 293"/>
                <a:gd name="T11" fmla="*/ 106 h 272"/>
                <a:gd name="T12" fmla="*/ 292 w 293"/>
                <a:gd name="T13" fmla="*/ 128 h 272"/>
                <a:gd name="T14" fmla="*/ 288 w 293"/>
                <a:gd name="T15" fmla="*/ 148 h 272"/>
                <a:gd name="T16" fmla="*/ 284 w 293"/>
                <a:gd name="T17" fmla="*/ 171 h 272"/>
                <a:gd name="T18" fmla="*/ 276 w 293"/>
                <a:gd name="T19" fmla="*/ 190 h 272"/>
                <a:gd name="T20" fmla="*/ 265 w 293"/>
                <a:gd name="T21" fmla="*/ 209 h 272"/>
                <a:gd name="T22" fmla="*/ 250 w 293"/>
                <a:gd name="T23" fmla="*/ 225 h 272"/>
                <a:gd name="T24" fmla="*/ 234 w 293"/>
                <a:gd name="T25" fmla="*/ 240 h 272"/>
                <a:gd name="T26" fmla="*/ 215 w 293"/>
                <a:gd name="T27" fmla="*/ 251 h 272"/>
                <a:gd name="T28" fmla="*/ 196 w 293"/>
                <a:gd name="T29" fmla="*/ 261 h 272"/>
                <a:gd name="T30" fmla="*/ 176 w 293"/>
                <a:gd name="T31" fmla="*/ 267 h 272"/>
                <a:gd name="T32" fmla="*/ 155 w 293"/>
                <a:gd name="T33" fmla="*/ 271 h 272"/>
                <a:gd name="T34" fmla="*/ 133 w 293"/>
                <a:gd name="T35" fmla="*/ 271 h 272"/>
                <a:gd name="T36" fmla="*/ 112 w 293"/>
                <a:gd name="T37" fmla="*/ 267 h 272"/>
                <a:gd name="T38" fmla="*/ 92 w 293"/>
                <a:gd name="T39" fmla="*/ 261 h 272"/>
                <a:gd name="T40" fmla="*/ 73 w 293"/>
                <a:gd name="T41" fmla="*/ 251 h 272"/>
                <a:gd name="T42" fmla="*/ 53 w 293"/>
                <a:gd name="T43" fmla="*/ 239 h 272"/>
                <a:gd name="T44" fmla="*/ 38 w 293"/>
                <a:gd name="T45" fmla="*/ 225 h 272"/>
                <a:gd name="T46" fmla="*/ 25 w 293"/>
                <a:gd name="T47" fmla="*/ 207 h 272"/>
                <a:gd name="T48" fmla="*/ 14 w 293"/>
                <a:gd name="T49" fmla="*/ 188 h 272"/>
                <a:gd name="T50" fmla="*/ 6 w 293"/>
                <a:gd name="T51" fmla="*/ 169 h 272"/>
                <a:gd name="T52" fmla="*/ 1 w 293"/>
                <a:gd name="T53" fmla="*/ 147 h 272"/>
                <a:gd name="T54" fmla="*/ 6 w 293"/>
                <a:gd name="T55" fmla="*/ 156 h 272"/>
                <a:gd name="T56" fmla="*/ 17 w 293"/>
                <a:gd name="T57" fmla="*/ 174 h 272"/>
                <a:gd name="T58" fmla="*/ 30 w 293"/>
                <a:gd name="T59" fmla="*/ 190 h 272"/>
                <a:gd name="T60" fmla="*/ 46 w 293"/>
                <a:gd name="T61" fmla="*/ 204 h 272"/>
                <a:gd name="T62" fmla="*/ 63 w 293"/>
                <a:gd name="T63" fmla="*/ 215 h 272"/>
                <a:gd name="T64" fmla="*/ 82 w 293"/>
                <a:gd name="T65" fmla="*/ 225 h 272"/>
                <a:gd name="T66" fmla="*/ 101 w 293"/>
                <a:gd name="T67" fmla="*/ 229 h 272"/>
                <a:gd name="T68" fmla="*/ 123 w 293"/>
                <a:gd name="T69" fmla="*/ 231 h 272"/>
                <a:gd name="T70" fmla="*/ 144 w 293"/>
                <a:gd name="T71" fmla="*/ 231 h 272"/>
                <a:gd name="T72" fmla="*/ 163 w 293"/>
                <a:gd name="T73" fmla="*/ 226 h 272"/>
                <a:gd name="T74" fmla="*/ 184 w 293"/>
                <a:gd name="T75" fmla="*/ 220 h 272"/>
                <a:gd name="T76" fmla="*/ 201 w 293"/>
                <a:gd name="T77" fmla="*/ 210 h 272"/>
                <a:gd name="T78" fmla="*/ 219 w 293"/>
                <a:gd name="T79" fmla="*/ 198 h 272"/>
                <a:gd name="T80" fmla="*/ 233 w 293"/>
                <a:gd name="T81" fmla="*/ 182 h 272"/>
                <a:gd name="T82" fmla="*/ 244 w 293"/>
                <a:gd name="T83" fmla="*/ 164 h 272"/>
                <a:gd name="T84" fmla="*/ 253 w 293"/>
                <a:gd name="T85" fmla="*/ 147 h 272"/>
                <a:gd name="T86" fmla="*/ 260 w 293"/>
                <a:gd name="T87" fmla="*/ 126 h 272"/>
                <a:gd name="T88" fmla="*/ 263 w 293"/>
                <a:gd name="T89" fmla="*/ 106 h 272"/>
                <a:gd name="T90" fmla="*/ 265 w 293"/>
                <a:gd name="T91" fmla="*/ 85 h 272"/>
                <a:gd name="T92" fmla="*/ 261 w 293"/>
                <a:gd name="T93" fmla="*/ 64 h 272"/>
                <a:gd name="T94" fmla="*/ 255 w 293"/>
                <a:gd name="T95" fmla="*/ 44 h 272"/>
                <a:gd name="T96" fmla="*/ 245 w 293"/>
                <a:gd name="T97" fmla="*/ 25 h 272"/>
                <a:gd name="T98" fmla="*/ 234 w 293"/>
                <a:gd name="T99" fmla="*/ 7 h 272"/>
                <a:gd name="T100" fmla="*/ 230 w 293"/>
                <a:gd name="T101" fmla="*/ 1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3"/>
                <a:gd name="T154" fmla="*/ 0 h 272"/>
                <a:gd name="T155" fmla="*/ 293 w 29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3" h="272">
                  <a:moveTo>
                    <a:pt x="230" y="1"/>
                  </a:moveTo>
                  <a:lnTo>
                    <a:pt x="234" y="4"/>
                  </a:lnTo>
                  <a:lnTo>
                    <a:pt x="239" y="7"/>
                  </a:lnTo>
                  <a:lnTo>
                    <a:pt x="242" y="11"/>
                  </a:lnTo>
                  <a:lnTo>
                    <a:pt x="247" y="15"/>
                  </a:lnTo>
                  <a:lnTo>
                    <a:pt x="250" y="19"/>
                  </a:lnTo>
                  <a:lnTo>
                    <a:pt x="253" y="23"/>
                  </a:lnTo>
                  <a:lnTo>
                    <a:pt x="258" y="26"/>
                  </a:lnTo>
                  <a:lnTo>
                    <a:pt x="261" y="31"/>
                  </a:lnTo>
                  <a:lnTo>
                    <a:pt x="265" y="36"/>
                  </a:lnTo>
                  <a:lnTo>
                    <a:pt x="268" y="41"/>
                  </a:lnTo>
                  <a:lnTo>
                    <a:pt x="269" y="44"/>
                  </a:lnTo>
                  <a:lnTo>
                    <a:pt x="272" y="49"/>
                  </a:lnTo>
                  <a:lnTo>
                    <a:pt x="276" y="53"/>
                  </a:lnTo>
                  <a:lnTo>
                    <a:pt x="277" y="58"/>
                  </a:lnTo>
                  <a:lnTo>
                    <a:pt x="280" y="64"/>
                  </a:lnTo>
                  <a:lnTo>
                    <a:pt x="282" y="69"/>
                  </a:lnTo>
                  <a:lnTo>
                    <a:pt x="284" y="74"/>
                  </a:lnTo>
                  <a:lnTo>
                    <a:pt x="285" y="79"/>
                  </a:lnTo>
                  <a:lnTo>
                    <a:pt x="287" y="85"/>
                  </a:lnTo>
                  <a:lnTo>
                    <a:pt x="288" y="90"/>
                  </a:lnTo>
                  <a:lnTo>
                    <a:pt x="288" y="95"/>
                  </a:lnTo>
                  <a:lnTo>
                    <a:pt x="290" y="101"/>
                  </a:lnTo>
                  <a:lnTo>
                    <a:pt x="290" y="106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8"/>
                  </a:lnTo>
                  <a:lnTo>
                    <a:pt x="292" y="133"/>
                  </a:lnTo>
                  <a:lnTo>
                    <a:pt x="290" y="139"/>
                  </a:lnTo>
                  <a:lnTo>
                    <a:pt x="290" y="144"/>
                  </a:lnTo>
                  <a:lnTo>
                    <a:pt x="288" y="148"/>
                  </a:lnTo>
                  <a:lnTo>
                    <a:pt x="288" y="155"/>
                  </a:lnTo>
                  <a:lnTo>
                    <a:pt x="287" y="160"/>
                  </a:lnTo>
                  <a:lnTo>
                    <a:pt x="285" y="164"/>
                  </a:lnTo>
                  <a:lnTo>
                    <a:pt x="284" y="171"/>
                  </a:lnTo>
                  <a:lnTo>
                    <a:pt x="282" y="175"/>
                  </a:lnTo>
                  <a:lnTo>
                    <a:pt x="280" y="180"/>
                  </a:lnTo>
                  <a:lnTo>
                    <a:pt x="277" y="185"/>
                  </a:lnTo>
                  <a:lnTo>
                    <a:pt x="276" y="190"/>
                  </a:lnTo>
                  <a:lnTo>
                    <a:pt x="272" y="194"/>
                  </a:lnTo>
                  <a:lnTo>
                    <a:pt x="269" y="199"/>
                  </a:lnTo>
                  <a:lnTo>
                    <a:pt x="266" y="204"/>
                  </a:lnTo>
                  <a:lnTo>
                    <a:pt x="265" y="209"/>
                  </a:lnTo>
                  <a:lnTo>
                    <a:pt x="261" y="213"/>
                  </a:lnTo>
                  <a:lnTo>
                    <a:pt x="257" y="217"/>
                  </a:lnTo>
                  <a:lnTo>
                    <a:pt x="253" y="221"/>
                  </a:lnTo>
                  <a:lnTo>
                    <a:pt x="250" y="225"/>
                  </a:lnTo>
                  <a:lnTo>
                    <a:pt x="247" y="229"/>
                  </a:lnTo>
                  <a:lnTo>
                    <a:pt x="242" y="232"/>
                  </a:lnTo>
                  <a:lnTo>
                    <a:pt x="238" y="237"/>
                  </a:lnTo>
                  <a:lnTo>
                    <a:pt x="234" y="240"/>
                  </a:lnTo>
                  <a:lnTo>
                    <a:pt x="230" y="244"/>
                  </a:lnTo>
                  <a:lnTo>
                    <a:pt x="225" y="247"/>
                  </a:lnTo>
                  <a:lnTo>
                    <a:pt x="220" y="250"/>
                  </a:lnTo>
                  <a:lnTo>
                    <a:pt x="215" y="251"/>
                  </a:lnTo>
                  <a:lnTo>
                    <a:pt x="211" y="255"/>
                  </a:lnTo>
                  <a:lnTo>
                    <a:pt x="206" y="256"/>
                  </a:lnTo>
                  <a:lnTo>
                    <a:pt x="201" y="259"/>
                  </a:lnTo>
                  <a:lnTo>
                    <a:pt x="196" y="261"/>
                  </a:lnTo>
                  <a:lnTo>
                    <a:pt x="192" y="263"/>
                  </a:lnTo>
                  <a:lnTo>
                    <a:pt x="187" y="264"/>
                  </a:lnTo>
                  <a:lnTo>
                    <a:pt x="180" y="266"/>
                  </a:lnTo>
                  <a:lnTo>
                    <a:pt x="176" y="267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0" y="271"/>
                  </a:lnTo>
                  <a:lnTo>
                    <a:pt x="155" y="271"/>
                  </a:lnTo>
                  <a:lnTo>
                    <a:pt x="149" y="271"/>
                  </a:lnTo>
                  <a:lnTo>
                    <a:pt x="144" y="271"/>
                  </a:lnTo>
                  <a:lnTo>
                    <a:pt x="139" y="271"/>
                  </a:lnTo>
                  <a:lnTo>
                    <a:pt x="133" y="271"/>
                  </a:lnTo>
                  <a:lnTo>
                    <a:pt x="128" y="269"/>
                  </a:lnTo>
                  <a:lnTo>
                    <a:pt x="122" y="269"/>
                  </a:lnTo>
                  <a:lnTo>
                    <a:pt x="117" y="267"/>
                  </a:lnTo>
                  <a:lnTo>
                    <a:pt x="112" y="267"/>
                  </a:lnTo>
                  <a:lnTo>
                    <a:pt x="107" y="266"/>
                  </a:lnTo>
                  <a:lnTo>
                    <a:pt x="101" y="264"/>
                  </a:lnTo>
                  <a:lnTo>
                    <a:pt x="96" y="263"/>
                  </a:lnTo>
                  <a:lnTo>
                    <a:pt x="92" y="261"/>
                  </a:lnTo>
                  <a:lnTo>
                    <a:pt x="87" y="258"/>
                  </a:lnTo>
                  <a:lnTo>
                    <a:pt x="82" y="256"/>
                  </a:lnTo>
                  <a:lnTo>
                    <a:pt x="77" y="253"/>
                  </a:lnTo>
                  <a:lnTo>
                    <a:pt x="73" y="251"/>
                  </a:lnTo>
                  <a:lnTo>
                    <a:pt x="68" y="248"/>
                  </a:lnTo>
                  <a:lnTo>
                    <a:pt x="63" y="245"/>
                  </a:lnTo>
                  <a:lnTo>
                    <a:pt x="58" y="242"/>
                  </a:lnTo>
                  <a:lnTo>
                    <a:pt x="53" y="239"/>
                  </a:lnTo>
                  <a:lnTo>
                    <a:pt x="50" y="236"/>
                  </a:lnTo>
                  <a:lnTo>
                    <a:pt x="46" y="231"/>
                  </a:lnTo>
                  <a:lnTo>
                    <a:pt x="42" y="228"/>
                  </a:lnTo>
                  <a:lnTo>
                    <a:pt x="38" y="225"/>
                  </a:lnTo>
                  <a:lnTo>
                    <a:pt x="34" y="220"/>
                  </a:lnTo>
                  <a:lnTo>
                    <a:pt x="31" y="217"/>
                  </a:lnTo>
                  <a:lnTo>
                    <a:pt x="28" y="212"/>
                  </a:lnTo>
                  <a:lnTo>
                    <a:pt x="25" y="207"/>
                  </a:lnTo>
                  <a:lnTo>
                    <a:pt x="22" y="202"/>
                  </a:lnTo>
                  <a:lnTo>
                    <a:pt x="19" y="198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2" y="183"/>
                  </a:lnTo>
                  <a:lnTo>
                    <a:pt x="9" y="179"/>
                  </a:lnTo>
                  <a:lnTo>
                    <a:pt x="7" y="174"/>
                  </a:lnTo>
                  <a:lnTo>
                    <a:pt x="6" y="169"/>
                  </a:lnTo>
                  <a:lnTo>
                    <a:pt x="4" y="163"/>
                  </a:lnTo>
                  <a:lnTo>
                    <a:pt x="3" y="158"/>
                  </a:lnTo>
                  <a:lnTo>
                    <a:pt x="1" y="153"/>
                  </a:lnTo>
                  <a:lnTo>
                    <a:pt x="1" y="147"/>
                  </a:lnTo>
                  <a:lnTo>
                    <a:pt x="0" y="142"/>
                  </a:lnTo>
                  <a:lnTo>
                    <a:pt x="1" y="147"/>
                  </a:lnTo>
                  <a:lnTo>
                    <a:pt x="3" y="152"/>
                  </a:lnTo>
                  <a:lnTo>
                    <a:pt x="6" y="156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4" y="171"/>
                  </a:lnTo>
                  <a:lnTo>
                    <a:pt x="17" y="174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6" y="187"/>
                  </a:lnTo>
                  <a:lnTo>
                    <a:pt x="30" y="190"/>
                  </a:lnTo>
                  <a:lnTo>
                    <a:pt x="33" y="194"/>
                  </a:lnTo>
                  <a:lnTo>
                    <a:pt x="38" y="198"/>
                  </a:lnTo>
                  <a:lnTo>
                    <a:pt x="41" y="201"/>
                  </a:lnTo>
                  <a:lnTo>
                    <a:pt x="46" y="204"/>
                  </a:lnTo>
                  <a:lnTo>
                    <a:pt x="50" y="207"/>
                  </a:lnTo>
                  <a:lnTo>
                    <a:pt x="53" y="210"/>
                  </a:lnTo>
                  <a:lnTo>
                    <a:pt x="58" y="213"/>
                  </a:lnTo>
                  <a:lnTo>
                    <a:pt x="63" y="215"/>
                  </a:lnTo>
                  <a:lnTo>
                    <a:pt x="68" y="218"/>
                  </a:lnTo>
                  <a:lnTo>
                    <a:pt x="73" y="220"/>
                  </a:lnTo>
                  <a:lnTo>
                    <a:pt x="77" y="221"/>
                  </a:lnTo>
                  <a:lnTo>
                    <a:pt x="82" y="225"/>
                  </a:lnTo>
                  <a:lnTo>
                    <a:pt x="87" y="226"/>
                  </a:lnTo>
                  <a:lnTo>
                    <a:pt x="92" y="228"/>
                  </a:lnTo>
                  <a:lnTo>
                    <a:pt x="96" y="228"/>
                  </a:lnTo>
                  <a:lnTo>
                    <a:pt x="101" y="229"/>
                  </a:lnTo>
                  <a:lnTo>
                    <a:pt x="107" y="231"/>
                  </a:lnTo>
                  <a:lnTo>
                    <a:pt x="112" y="231"/>
                  </a:lnTo>
                  <a:lnTo>
                    <a:pt x="117" y="231"/>
                  </a:lnTo>
                  <a:lnTo>
                    <a:pt x="123" y="231"/>
                  </a:lnTo>
                  <a:lnTo>
                    <a:pt x="128" y="232"/>
                  </a:lnTo>
                  <a:lnTo>
                    <a:pt x="133" y="231"/>
                  </a:lnTo>
                  <a:lnTo>
                    <a:pt x="138" y="231"/>
                  </a:lnTo>
                  <a:lnTo>
                    <a:pt x="144" y="231"/>
                  </a:lnTo>
                  <a:lnTo>
                    <a:pt x="149" y="231"/>
                  </a:lnTo>
                  <a:lnTo>
                    <a:pt x="153" y="229"/>
                  </a:lnTo>
                  <a:lnTo>
                    <a:pt x="158" y="228"/>
                  </a:lnTo>
                  <a:lnTo>
                    <a:pt x="163" y="226"/>
                  </a:lnTo>
                  <a:lnTo>
                    <a:pt x="169" y="226"/>
                  </a:lnTo>
                  <a:lnTo>
                    <a:pt x="174" y="225"/>
                  </a:lnTo>
                  <a:lnTo>
                    <a:pt x="179" y="221"/>
                  </a:lnTo>
                  <a:lnTo>
                    <a:pt x="184" y="220"/>
                  </a:lnTo>
                  <a:lnTo>
                    <a:pt x="188" y="218"/>
                  </a:lnTo>
                  <a:lnTo>
                    <a:pt x="193" y="215"/>
                  </a:lnTo>
                  <a:lnTo>
                    <a:pt x="196" y="213"/>
                  </a:lnTo>
                  <a:lnTo>
                    <a:pt x="201" y="210"/>
                  </a:lnTo>
                  <a:lnTo>
                    <a:pt x="206" y="207"/>
                  </a:lnTo>
                  <a:lnTo>
                    <a:pt x="211" y="204"/>
                  </a:lnTo>
                  <a:lnTo>
                    <a:pt x="214" y="201"/>
                  </a:lnTo>
                  <a:lnTo>
                    <a:pt x="219" y="198"/>
                  </a:lnTo>
                  <a:lnTo>
                    <a:pt x="222" y="194"/>
                  </a:lnTo>
                  <a:lnTo>
                    <a:pt x="225" y="190"/>
                  </a:lnTo>
                  <a:lnTo>
                    <a:pt x="230" y="187"/>
                  </a:lnTo>
                  <a:lnTo>
                    <a:pt x="233" y="182"/>
                  </a:lnTo>
                  <a:lnTo>
                    <a:pt x="236" y="179"/>
                  </a:lnTo>
                  <a:lnTo>
                    <a:pt x="239" y="174"/>
                  </a:lnTo>
                  <a:lnTo>
                    <a:pt x="242" y="169"/>
                  </a:lnTo>
                  <a:lnTo>
                    <a:pt x="244" y="164"/>
                  </a:lnTo>
                  <a:lnTo>
                    <a:pt x="247" y="161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3" y="147"/>
                  </a:lnTo>
                  <a:lnTo>
                    <a:pt x="255" y="142"/>
                  </a:lnTo>
                  <a:lnTo>
                    <a:pt x="258" y="136"/>
                  </a:lnTo>
                  <a:lnTo>
                    <a:pt x="258" y="131"/>
                  </a:lnTo>
                  <a:lnTo>
                    <a:pt x="260" y="126"/>
                  </a:lnTo>
                  <a:lnTo>
                    <a:pt x="261" y="122"/>
                  </a:lnTo>
                  <a:lnTo>
                    <a:pt x="263" y="117"/>
                  </a:lnTo>
                  <a:lnTo>
                    <a:pt x="263" y="110"/>
                  </a:lnTo>
                  <a:lnTo>
                    <a:pt x="263" y="106"/>
                  </a:lnTo>
                  <a:lnTo>
                    <a:pt x="265" y="101"/>
                  </a:lnTo>
                  <a:lnTo>
                    <a:pt x="265" y="95"/>
                  </a:lnTo>
                  <a:lnTo>
                    <a:pt x="265" y="90"/>
                  </a:lnTo>
                  <a:lnTo>
                    <a:pt x="265" y="85"/>
                  </a:lnTo>
                  <a:lnTo>
                    <a:pt x="263" y="80"/>
                  </a:lnTo>
                  <a:lnTo>
                    <a:pt x="263" y="74"/>
                  </a:lnTo>
                  <a:lnTo>
                    <a:pt x="261" y="69"/>
                  </a:lnTo>
                  <a:lnTo>
                    <a:pt x="261" y="64"/>
                  </a:lnTo>
                  <a:lnTo>
                    <a:pt x="260" y="58"/>
                  </a:lnTo>
                  <a:lnTo>
                    <a:pt x="258" y="53"/>
                  </a:lnTo>
                  <a:lnTo>
                    <a:pt x="257" y="49"/>
                  </a:lnTo>
                  <a:lnTo>
                    <a:pt x="255" y="44"/>
                  </a:lnTo>
                  <a:lnTo>
                    <a:pt x="253" y="39"/>
                  </a:lnTo>
                  <a:lnTo>
                    <a:pt x="250" y="34"/>
                  </a:lnTo>
                  <a:lnTo>
                    <a:pt x="249" y="30"/>
                  </a:lnTo>
                  <a:lnTo>
                    <a:pt x="245" y="25"/>
                  </a:lnTo>
                  <a:lnTo>
                    <a:pt x="244" y="20"/>
                  </a:lnTo>
                  <a:lnTo>
                    <a:pt x="241" y="15"/>
                  </a:lnTo>
                  <a:lnTo>
                    <a:pt x="238" y="12"/>
                  </a:lnTo>
                  <a:lnTo>
                    <a:pt x="234" y="7"/>
                  </a:lnTo>
                  <a:lnTo>
                    <a:pt x="231" y="3"/>
                  </a:lnTo>
                  <a:lnTo>
                    <a:pt x="228" y="0"/>
                  </a:lnTo>
                  <a:lnTo>
                    <a:pt x="230" y="1"/>
                  </a:lnTo>
                </a:path>
              </a:pathLst>
            </a:custGeom>
            <a:solidFill>
              <a:srgbClr val="70230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468" y="3600"/>
              <a:ext cx="85" cy="82"/>
            </a:xfrm>
            <a:custGeom>
              <a:avLst/>
              <a:gdLst>
                <a:gd name="T0" fmla="*/ 70 w 86"/>
                <a:gd name="T1" fmla="*/ 0 h 82"/>
                <a:gd name="T2" fmla="*/ 62 w 86"/>
                <a:gd name="T3" fmla="*/ 3 h 82"/>
                <a:gd name="T4" fmla="*/ 54 w 86"/>
                <a:gd name="T5" fmla="*/ 6 h 82"/>
                <a:gd name="T6" fmla="*/ 46 w 86"/>
                <a:gd name="T7" fmla="*/ 11 h 82"/>
                <a:gd name="T8" fmla="*/ 38 w 86"/>
                <a:gd name="T9" fmla="*/ 15 h 82"/>
                <a:gd name="T10" fmla="*/ 30 w 86"/>
                <a:gd name="T11" fmla="*/ 20 h 82"/>
                <a:gd name="T12" fmla="*/ 24 w 86"/>
                <a:gd name="T13" fmla="*/ 25 h 82"/>
                <a:gd name="T14" fmla="*/ 17 w 86"/>
                <a:gd name="T15" fmla="*/ 31 h 82"/>
                <a:gd name="T16" fmla="*/ 11 w 86"/>
                <a:gd name="T17" fmla="*/ 39 h 82"/>
                <a:gd name="T18" fmla="*/ 4 w 86"/>
                <a:gd name="T19" fmla="*/ 46 h 82"/>
                <a:gd name="T20" fmla="*/ 0 w 86"/>
                <a:gd name="T21" fmla="*/ 54 h 82"/>
                <a:gd name="T22" fmla="*/ 41 w 86"/>
                <a:gd name="T23" fmla="*/ 81 h 82"/>
                <a:gd name="T24" fmla="*/ 43 w 86"/>
                <a:gd name="T25" fmla="*/ 79 h 82"/>
                <a:gd name="T26" fmla="*/ 46 w 86"/>
                <a:gd name="T27" fmla="*/ 73 h 82"/>
                <a:gd name="T28" fmla="*/ 51 w 86"/>
                <a:gd name="T29" fmla="*/ 68 h 82"/>
                <a:gd name="T30" fmla="*/ 56 w 86"/>
                <a:gd name="T31" fmla="*/ 63 h 82"/>
                <a:gd name="T32" fmla="*/ 60 w 86"/>
                <a:gd name="T33" fmla="*/ 58 h 82"/>
                <a:gd name="T34" fmla="*/ 65 w 86"/>
                <a:gd name="T35" fmla="*/ 55 h 82"/>
                <a:gd name="T36" fmla="*/ 72 w 86"/>
                <a:gd name="T37" fmla="*/ 52 h 82"/>
                <a:gd name="T38" fmla="*/ 78 w 86"/>
                <a:gd name="T39" fmla="*/ 49 h 82"/>
                <a:gd name="T40" fmla="*/ 85 w 86"/>
                <a:gd name="T41" fmla="*/ 46 h 82"/>
                <a:gd name="T42" fmla="*/ 70 w 86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2"/>
                <a:gd name="T68" fmla="*/ 86 w 86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2">
                  <a:moveTo>
                    <a:pt x="70" y="0"/>
                  </a:moveTo>
                  <a:lnTo>
                    <a:pt x="62" y="3"/>
                  </a:lnTo>
                  <a:lnTo>
                    <a:pt x="54" y="6"/>
                  </a:lnTo>
                  <a:lnTo>
                    <a:pt x="46" y="11"/>
                  </a:lnTo>
                  <a:lnTo>
                    <a:pt x="38" y="15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17" y="31"/>
                  </a:lnTo>
                  <a:lnTo>
                    <a:pt x="11" y="39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41" y="81"/>
                  </a:lnTo>
                  <a:lnTo>
                    <a:pt x="43" y="79"/>
                  </a:lnTo>
                  <a:lnTo>
                    <a:pt x="46" y="73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60" y="58"/>
                  </a:lnTo>
                  <a:lnTo>
                    <a:pt x="65" y="55"/>
                  </a:lnTo>
                  <a:lnTo>
                    <a:pt x="72" y="52"/>
                  </a:lnTo>
                  <a:lnTo>
                    <a:pt x="78" y="49"/>
                  </a:lnTo>
                  <a:lnTo>
                    <a:pt x="85" y="46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419" y="3720"/>
              <a:ext cx="305" cy="157"/>
            </a:xfrm>
            <a:custGeom>
              <a:avLst/>
              <a:gdLst>
                <a:gd name="T0" fmla="*/ 294 w 305"/>
                <a:gd name="T1" fmla="*/ 11 h 158"/>
                <a:gd name="T2" fmla="*/ 292 w 305"/>
                <a:gd name="T3" fmla="*/ 26 h 158"/>
                <a:gd name="T4" fmla="*/ 289 w 305"/>
                <a:gd name="T5" fmla="*/ 42 h 158"/>
                <a:gd name="T6" fmla="*/ 284 w 305"/>
                <a:gd name="T7" fmla="*/ 58 h 158"/>
                <a:gd name="T8" fmla="*/ 278 w 305"/>
                <a:gd name="T9" fmla="*/ 72 h 158"/>
                <a:gd name="T10" fmla="*/ 270 w 305"/>
                <a:gd name="T11" fmla="*/ 87 h 158"/>
                <a:gd name="T12" fmla="*/ 259 w 305"/>
                <a:gd name="T13" fmla="*/ 99 h 158"/>
                <a:gd name="T14" fmla="*/ 248 w 305"/>
                <a:gd name="T15" fmla="*/ 111 h 158"/>
                <a:gd name="T16" fmla="*/ 237 w 305"/>
                <a:gd name="T17" fmla="*/ 120 h 158"/>
                <a:gd name="T18" fmla="*/ 222 w 305"/>
                <a:gd name="T19" fmla="*/ 130 h 158"/>
                <a:gd name="T20" fmla="*/ 208 w 305"/>
                <a:gd name="T21" fmla="*/ 137 h 158"/>
                <a:gd name="T22" fmla="*/ 194 w 305"/>
                <a:gd name="T23" fmla="*/ 142 h 158"/>
                <a:gd name="T24" fmla="*/ 178 w 305"/>
                <a:gd name="T25" fmla="*/ 145 h 158"/>
                <a:gd name="T26" fmla="*/ 162 w 305"/>
                <a:gd name="T27" fmla="*/ 149 h 158"/>
                <a:gd name="T28" fmla="*/ 146 w 305"/>
                <a:gd name="T29" fmla="*/ 149 h 158"/>
                <a:gd name="T30" fmla="*/ 130 w 305"/>
                <a:gd name="T31" fmla="*/ 147 h 158"/>
                <a:gd name="T32" fmla="*/ 114 w 305"/>
                <a:gd name="T33" fmla="*/ 144 h 158"/>
                <a:gd name="T34" fmla="*/ 100 w 305"/>
                <a:gd name="T35" fmla="*/ 139 h 158"/>
                <a:gd name="T36" fmla="*/ 85 w 305"/>
                <a:gd name="T37" fmla="*/ 133 h 158"/>
                <a:gd name="T38" fmla="*/ 71 w 305"/>
                <a:gd name="T39" fmla="*/ 123 h 158"/>
                <a:gd name="T40" fmla="*/ 58 w 305"/>
                <a:gd name="T41" fmla="*/ 114 h 158"/>
                <a:gd name="T42" fmla="*/ 47 w 305"/>
                <a:gd name="T43" fmla="*/ 103 h 158"/>
                <a:gd name="T44" fmla="*/ 36 w 305"/>
                <a:gd name="T45" fmla="*/ 90 h 158"/>
                <a:gd name="T46" fmla="*/ 28 w 305"/>
                <a:gd name="T47" fmla="*/ 77 h 158"/>
                <a:gd name="T48" fmla="*/ 20 w 305"/>
                <a:gd name="T49" fmla="*/ 63 h 158"/>
                <a:gd name="T50" fmla="*/ 15 w 305"/>
                <a:gd name="T51" fmla="*/ 47 h 158"/>
                <a:gd name="T52" fmla="*/ 11 w 305"/>
                <a:gd name="T53" fmla="*/ 31 h 158"/>
                <a:gd name="T54" fmla="*/ 9 w 305"/>
                <a:gd name="T55" fmla="*/ 15 h 158"/>
                <a:gd name="T56" fmla="*/ 7 w 305"/>
                <a:gd name="T57" fmla="*/ 0 h 158"/>
                <a:gd name="T58" fmla="*/ 0 w 305"/>
                <a:gd name="T59" fmla="*/ 11 h 158"/>
                <a:gd name="T60" fmla="*/ 1 w 305"/>
                <a:gd name="T61" fmla="*/ 26 h 158"/>
                <a:gd name="T62" fmla="*/ 4 w 305"/>
                <a:gd name="T63" fmla="*/ 44 h 158"/>
                <a:gd name="T64" fmla="*/ 11 w 305"/>
                <a:gd name="T65" fmla="*/ 60 h 158"/>
                <a:gd name="T66" fmla="*/ 17 w 305"/>
                <a:gd name="T67" fmla="*/ 74 h 158"/>
                <a:gd name="T68" fmla="*/ 25 w 305"/>
                <a:gd name="T69" fmla="*/ 88 h 158"/>
                <a:gd name="T70" fmla="*/ 36 w 305"/>
                <a:gd name="T71" fmla="*/ 103 h 158"/>
                <a:gd name="T72" fmla="*/ 47 w 305"/>
                <a:gd name="T73" fmla="*/ 114 h 158"/>
                <a:gd name="T74" fmla="*/ 60 w 305"/>
                <a:gd name="T75" fmla="*/ 125 h 158"/>
                <a:gd name="T76" fmla="*/ 73 w 305"/>
                <a:gd name="T77" fmla="*/ 134 h 158"/>
                <a:gd name="T78" fmla="*/ 87 w 305"/>
                <a:gd name="T79" fmla="*/ 142 h 158"/>
                <a:gd name="T80" fmla="*/ 103 w 305"/>
                <a:gd name="T81" fmla="*/ 149 h 158"/>
                <a:gd name="T82" fmla="*/ 119 w 305"/>
                <a:gd name="T83" fmla="*/ 153 h 158"/>
                <a:gd name="T84" fmla="*/ 135 w 305"/>
                <a:gd name="T85" fmla="*/ 155 h 158"/>
                <a:gd name="T86" fmla="*/ 151 w 305"/>
                <a:gd name="T87" fmla="*/ 157 h 158"/>
                <a:gd name="T88" fmla="*/ 168 w 305"/>
                <a:gd name="T89" fmla="*/ 155 h 158"/>
                <a:gd name="T90" fmla="*/ 184 w 305"/>
                <a:gd name="T91" fmla="*/ 153 h 158"/>
                <a:gd name="T92" fmla="*/ 200 w 305"/>
                <a:gd name="T93" fmla="*/ 149 h 158"/>
                <a:gd name="T94" fmla="*/ 216 w 305"/>
                <a:gd name="T95" fmla="*/ 142 h 158"/>
                <a:gd name="T96" fmla="*/ 230 w 305"/>
                <a:gd name="T97" fmla="*/ 134 h 158"/>
                <a:gd name="T98" fmla="*/ 243 w 305"/>
                <a:gd name="T99" fmla="*/ 125 h 158"/>
                <a:gd name="T100" fmla="*/ 256 w 305"/>
                <a:gd name="T101" fmla="*/ 114 h 158"/>
                <a:gd name="T102" fmla="*/ 267 w 305"/>
                <a:gd name="T103" fmla="*/ 103 h 158"/>
                <a:gd name="T104" fmla="*/ 276 w 305"/>
                <a:gd name="T105" fmla="*/ 90 h 158"/>
                <a:gd name="T106" fmla="*/ 286 w 305"/>
                <a:gd name="T107" fmla="*/ 74 h 158"/>
                <a:gd name="T108" fmla="*/ 292 w 305"/>
                <a:gd name="T109" fmla="*/ 60 h 158"/>
                <a:gd name="T110" fmla="*/ 297 w 305"/>
                <a:gd name="T111" fmla="*/ 44 h 158"/>
                <a:gd name="T112" fmla="*/ 302 w 305"/>
                <a:gd name="T113" fmla="*/ 28 h 158"/>
                <a:gd name="T114" fmla="*/ 304 w 305"/>
                <a:gd name="T115" fmla="*/ 11 h 158"/>
                <a:gd name="T116" fmla="*/ 304 w 305"/>
                <a:gd name="T117" fmla="*/ 0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8"/>
                <a:gd name="T179" fmla="*/ 305 w 305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8">
                  <a:moveTo>
                    <a:pt x="294" y="0"/>
                  </a:moveTo>
                  <a:lnTo>
                    <a:pt x="294" y="4"/>
                  </a:lnTo>
                  <a:lnTo>
                    <a:pt x="294" y="11"/>
                  </a:lnTo>
                  <a:lnTo>
                    <a:pt x="294" y="15"/>
                  </a:lnTo>
                  <a:lnTo>
                    <a:pt x="294" y="22"/>
                  </a:lnTo>
                  <a:lnTo>
                    <a:pt x="292" y="26"/>
                  </a:lnTo>
                  <a:lnTo>
                    <a:pt x="292" y="31"/>
                  </a:lnTo>
                  <a:lnTo>
                    <a:pt x="291" y="36"/>
                  </a:lnTo>
                  <a:lnTo>
                    <a:pt x="289" y="42"/>
                  </a:lnTo>
                  <a:lnTo>
                    <a:pt x="288" y="47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3" y="63"/>
                  </a:lnTo>
                  <a:lnTo>
                    <a:pt x="280" y="68"/>
                  </a:lnTo>
                  <a:lnTo>
                    <a:pt x="278" y="72"/>
                  </a:lnTo>
                  <a:lnTo>
                    <a:pt x="275" y="77"/>
                  </a:lnTo>
                  <a:lnTo>
                    <a:pt x="272" y="82"/>
                  </a:lnTo>
                  <a:lnTo>
                    <a:pt x="270" y="87"/>
                  </a:lnTo>
                  <a:lnTo>
                    <a:pt x="267" y="90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6" y="103"/>
                  </a:lnTo>
                  <a:lnTo>
                    <a:pt x="253" y="107"/>
                  </a:lnTo>
                  <a:lnTo>
                    <a:pt x="248" y="111"/>
                  </a:lnTo>
                  <a:lnTo>
                    <a:pt x="245" y="114"/>
                  </a:lnTo>
                  <a:lnTo>
                    <a:pt x="240" y="117"/>
                  </a:lnTo>
                  <a:lnTo>
                    <a:pt x="237" y="120"/>
                  </a:lnTo>
                  <a:lnTo>
                    <a:pt x="232" y="123"/>
                  </a:lnTo>
                  <a:lnTo>
                    <a:pt x="227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3" y="134"/>
                  </a:lnTo>
                  <a:lnTo>
                    <a:pt x="208" y="137"/>
                  </a:lnTo>
                  <a:lnTo>
                    <a:pt x="203" y="139"/>
                  </a:lnTo>
                  <a:lnTo>
                    <a:pt x="198" y="141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3" y="145"/>
                  </a:lnTo>
                  <a:lnTo>
                    <a:pt x="178" y="145"/>
                  </a:lnTo>
                  <a:lnTo>
                    <a:pt x="173" y="147"/>
                  </a:lnTo>
                  <a:lnTo>
                    <a:pt x="168" y="149"/>
                  </a:lnTo>
                  <a:lnTo>
                    <a:pt x="162" y="149"/>
                  </a:lnTo>
                  <a:lnTo>
                    <a:pt x="157" y="149"/>
                  </a:lnTo>
                  <a:lnTo>
                    <a:pt x="152" y="149"/>
                  </a:lnTo>
                  <a:lnTo>
                    <a:pt x="146" y="149"/>
                  </a:lnTo>
                  <a:lnTo>
                    <a:pt x="141" y="149"/>
                  </a:lnTo>
                  <a:lnTo>
                    <a:pt x="136" y="149"/>
                  </a:lnTo>
                  <a:lnTo>
                    <a:pt x="130" y="147"/>
                  </a:lnTo>
                  <a:lnTo>
                    <a:pt x="125" y="147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2"/>
                  </a:lnTo>
                  <a:lnTo>
                    <a:pt x="105" y="141"/>
                  </a:lnTo>
                  <a:lnTo>
                    <a:pt x="100" y="139"/>
                  </a:lnTo>
                  <a:lnTo>
                    <a:pt x="95" y="137"/>
                  </a:lnTo>
                  <a:lnTo>
                    <a:pt x="90" y="134"/>
                  </a:lnTo>
                  <a:lnTo>
                    <a:pt x="85" y="133"/>
                  </a:lnTo>
                  <a:lnTo>
                    <a:pt x="81" y="130"/>
                  </a:lnTo>
                  <a:lnTo>
                    <a:pt x="76" y="126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3" y="117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0" y="107"/>
                  </a:lnTo>
                  <a:lnTo>
                    <a:pt x="47" y="103"/>
                  </a:lnTo>
                  <a:lnTo>
                    <a:pt x="44" y="99"/>
                  </a:lnTo>
                  <a:lnTo>
                    <a:pt x="39" y="95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1" y="82"/>
                  </a:lnTo>
                  <a:lnTo>
                    <a:pt x="28" y="77"/>
                  </a:lnTo>
                  <a:lnTo>
                    <a:pt x="25" y="72"/>
                  </a:lnTo>
                  <a:lnTo>
                    <a:pt x="23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7" y="52"/>
                  </a:lnTo>
                  <a:lnTo>
                    <a:pt x="15" y="47"/>
                  </a:lnTo>
                  <a:lnTo>
                    <a:pt x="14" y="42"/>
                  </a:lnTo>
                  <a:lnTo>
                    <a:pt x="12" y="38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3" y="33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6" y="49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2" y="65"/>
                  </a:lnTo>
                  <a:lnTo>
                    <a:pt x="15" y="69"/>
                  </a:lnTo>
                  <a:lnTo>
                    <a:pt x="17" y="74"/>
                  </a:lnTo>
                  <a:lnTo>
                    <a:pt x="20" y="79"/>
                  </a:lnTo>
                  <a:lnTo>
                    <a:pt x="23" y="84"/>
                  </a:lnTo>
                  <a:lnTo>
                    <a:pt x="25" y="88"/>
                  </a:lnTo>
                  <a:lnTo>
                    <a:pt x="28" y="93"/>
                  </a:lnTo>
                  <a:lnTo>
                    <a:pt x="31" y="98"/>
                  </a:lnTo>
                  <a:lnTo>
                    <a:pt x="36" y="103"/>
                  </a:lnTo>
                  <a:lnTo>
                    <a:pt x="39" y="106"/>
                  </a:lnTo>
                  <a:lnTo>
                    <a:pt x="42" y="111"/>
                  </a:lnTo>
                  <a:lnTo>
                    <a:pt x="47" y="114"/>
                  </a:lnTo>
                  <a:lnTo>
                    <a:pt x="50" y="118"/>
                  </a:lnTo>
                  <a:lnTo>
                    <a:pt x="55" y="122"/>
                  </a:lnTo>
                  <a:lnTo>
                    <a:pt x="60" y="125"/>
                  </a:lnTo>
                  <a:lnTo>
                    <a:pt x="63" y="128"/>
                  </a:lnTo>
                  <a:lnTo>
                    <a:pt x="68" y="131"/>
                  </a:lnTo>
                  <a:lnTo>
                    <a:pt x="73" y="134"/>
                  </a:lnTo>
                  <a:lnTo>
                    <a:pt x="77" y="137"/>
                  </a:lnTo>
                  <a:lnTo>
                    <a:pt x="82" y="139"/>
                  </a:lnTo>
                  <a:lnTo>
                    <a:pt x="87" y="142"/>
                  </a:lnTo>
                  <a:lnTo>
                    <a:pt x="92" y="144"/>
                  </a:lnTo>
                  <a:lnTo>
                    <a:pt x="98" y="147"/>
                  </a:lnTo>
                  <a:lnTo>
                    <a:pt x="103" y="149"/>
                  </a:lnTo>
                  <a:lnTo>
                    <a:pt x="108" y="150"/>
                  </a:lnTo>
                  <a:lnTo>
                    <a:pt x="114" y="152"/>
                  </a:lnTo>
                  <a:lnTo>
                    <a:pt x="119" y="153"/>
                  </a:lnTo>
                  <a:lnTo>
                    <a:pt x="124" y="153"/>
                  </a:lnTo>
                  <a:lnTo>
                    <a:pt x="130" y="155"/>
                  </a:lnTo>
                  <a:lnTo>
                    <a:pt x="135" y="155"/>
                  </a:lnTo>
                  <a:lnTo>
                    <a:pt x="140" y="157"/>
                  </a:lnTo>
                  <a:lnTo>
                    <a:pt x="146" y="157"/>
                  </a:lnTo>
                  <a:lnTo>
                    <a:pt x="151" y="157"/>
                  </a:lnTo>
                  <a:lnTo>
                    <a:pt x="157" y="157"/>
                  </a:lnTo>
                  <a:lnTo>
                    <a:pt x="162" y="157"/>
                  </a:lnTo>
                  <a:lnTo>
                    <a:pt x="168" y="155"/>
                  </a:lnTo>
                  <a:lnTo>
                    <a:pt x="173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9" y="152"/>
                  </a:lnTo>
                  <a:lnTo>
                    <a:pt x="195" y="150"/>
                  </a:lnTo>
                  <a:lnTo>
                    <a:pt x="200" y="149"/>
                  </a:lnTo>
                  <a:lnTo>
                    <a:pt x="205" y="147"/>
                  </a:lnTo>
                  <a:lnTo>
                    <a:pt x="210" y="144"/>
                  </a:lnTo>
                  <a:lnTo>
                    <a:pt x="216" y="142"/>
                  </a:lnTo>
                  <a:lnTo>
                    <a:pt x="221" y="141"/>
                  </a:lnTo>
                  <a:lnTo>
                    <a:pt x="226" y="137"/>
                  </a:lnTo>
                  <a:lnTo>
                    <a:pt x="230" y="134"/>
                  </a:lnTo>
                  <a:lnTo>
                    <a:pt x="235" y="131"/>
                  </a:lnTo>
                  <a:lnTo>
                    <a:pt x="238" y="128"/>
                  </a:lnTo>
                  <a:lnTo>
                    <a:pt x="243" y="125"/>
                  </a:lnTo>
                  <a:lnTo>
                    <a:pt x="248" y="122"/>
                  </a:lnTo>
                  <a:lnTo>
                    <a:pt x="251" y="118"/>
                  </a:lnTo>
                  <a:lnTo>
                    <a:pt x="256" y="114"/>
                  </a:lnTo>
                  <a:lnTo>
                    <a:pt x="261" y="111"/>
                  </a:lnTo>
                  <a:lnTo>
                    <a:pt x="264" y="106"/>
                  </a:lnTo>
                  <a:lnTo>
                    <a:pt x="267" y="103"/>
                  </a:lnTo>
                  <a:lnTo>
                    <a:pt x="270" y="98"/>
                  </a:lnTo>
                  <a:lnTo>
                    <a:pt x="273" y="93"/>
                  </a:lnTo>
                  <a:lnTo>
                    <a:pt x="276" y="90"/>
                  </a:lnTo>
                  <a:lnTo>
                    <a:pt x="280" y="85"/>
                  </a:lnTo>
                  <a:lnTo>
                    <a:pt x="283" y="80"/>
                  </a:lnTo>
                  <a:lnTo>
                    <a:pt x="286" y="74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2" y="60"/>
                  </a:lnTo>
                  <a:lnTo>
                    <a:pt x="294" y="55"/>
                  </a:lnTo>
                  <a:lnTo>
                    <a:pt x="296" y="49"/>
                  </a:lnTo>
                  <a:lnTo>
                    <a:pt x="297" y="44"/>
                  </a:lnTo>
                  <a:lnTo>
                    <a:pt x="299" y="39"/>
                  </a:lnTo>
                  <a:lnTo>
                    <a:pt x="300" y="33"/>
                  </a:lnTo>
                  <a:lnTo>
                    <a:pt x="302" y="28"/>
                  </a:lnTo>
                  <a:lnTo>
                    <a:pt x="302" y="22"/>
                  </a:lnTo>
                  <a:lnTo>
                    <a:pt x="304" y="17"/>
                  </a:lnTo>
                  <a:lnTo>
                    <a:pt x="304" y="11"/>
                  </a:lnTo>
                  <a:lnTo>
                    <a:pt x="304" y="6"/>
                  </a:lnTo>
                  <a:lnTo>
                    <a:pt x="304" y="0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1419" y="3570"/>
              <a:ext cx="305" cy="157"/>
            </a:xfrm>
            <a:custGeom>
              <a:avLst/>
              <a:gdLst>
                <a:gd name="T0" fmla="*/ 294 w 305"/>
                <a:gd name="T1" fmla="*/ 143 h 156"/>
                <a:gd name="T2" fmla="*/ 292 w 305"/>
                <a:gd name="T3" fmla="*/ 128 h 156"/>
                <a:gd name="T4" fmla="*/ 289 w 305"/>
                <a:gd name="T5" fmla="*/ 113 h 156"/>
                <a:gd name="T6" fmla="*/ 284 w 305"/>
                <a:gd name="T7" fmla="*/ 98 h 156"/>
                <a:gd name="T8" fmla="*/ 278 w 305"/>
                <a:gd name="T9" fmla="*/ 83 h 156"/>
                <a:gd name="T10" fmla="*/ 270 w 305"/>
                <a:gd name="T11" fmla="*/ 69 h 156"/>
                <a:gd name="T12" fmla="*/ 259 w 305"/>
                <a:gd name="T13" fmla="*/ 56 h 156"/>
                <a:gd name="T14" fmla="*/ 248 w 305"/>
                <a:gd name="T15" fmla="*/ 45 h 156"/>
                <a:gd name="T16" fmla="*/ 237 w 305"/>
                <a:gd name="T17" fmla="*/ 34 h 156"/>
                <a:gd name="T18" fmla="*/ 222 w 305"/>
                <a:gd name="T19" fmla="*/ 26 h 156"/>
                <a:gd name="T20" fmla="*/ 208 w 305"/>
                <a:gd name="T21" fmla="*/ 18 h 156"/>
                <a:gd name="T22" fmla="*/ 194 w 305"/>
                <a:gd name="T23" fmla="*/ 14 h 156"/>
                <a:gd name="T24" fmla="*/ 178 w 305"/>
                <a:gd name="T25" fmla="*/ 9 h 156"/>
                <a:gd name="T26" fmla="*/ 162 w 305"/>
                <a:gd name="T27" fmla="*/ 7 h 156"/>
                <a:gd name="T28" fmla="*/ 146 w 305"/>
                <a:gd name="T29" fmla="*/ 7 h 156"/>
                <a:gd name="T30" fmla="*/ 130 w 305"/>
                <a:gd name="T31" fmla="*/ 9 h 156"/>
                <a:gd name="T32" fmla="*/ 114 w 305"/>
                <a:gd name="T33" fmla="*/ 12 h 156"/>
                <a:gd name="T34" fmla="*/ 100 w 305"/>
                <a:gd name="T35" fmla="*/ 17 h 156"/>
                <a:gd name="T36" fmla="*/ 85 w 305"/>
                <a:gd name="T37" fmla="*/ 23 h 156"/>
                <a:gd name="T38" fmla="*/ 71 w 305"/>
                <a:gd name="T39" fmla="*/ 31 h 156"/>
                <a:gd name="T40" fmla="*/ 58 w 305"/>
                <a:gd name="T41" fmla="*/ 42 h 156"/>
                <a:gd name="T42" fmla="*/ 47 w 305"/>
                <a:gd name="T43" fmla="*/ 53 h 156"/>
                <a:gd name="T44" fmla="*/ 36 w 305"/>
                <a:gd name="T45" fmla="*/ 64 h 156"/>
                <a:gd name="T46" fmla="*/ 28 w 305"/>
                <a:gd name="T47" fmla="*/ 79 h 156"/>
                <a:gd name="T48" fmla="*/ 20 w 305"/>
                <a:gd name="T49" fmla="*/ 93 h 156"/>
                <a:gd name="T50" fmla="*/ 15 w 305"/>
                <a:gd name="T51" fmla="*/ 107 h 156"/>
                <a:gd name="T52" fmla="*/ 11 w 305"/>
                <a:gd name="T53" fmla="*/ 123 h 156"/>
                <a:gd name="T54" fmla="*/ 9 w 305"/>
                <a:gd name="T55" fmla="*/ 139 h 156"/>
                <a:gd name="T56" fmla="*/ 7 w 305"/>
                <a:gd name="T57" fmla="*/ 155 h 156"/>
                <a:gd name="T58" fmla="*/ 0 w 305"/>
                <a:gd name="T59" fmla="*/ 143 h 156"/>
                <a:gd name="T60" fmla="*/ 1 w 305"/>
                <a:gd name="T61" fmla="*/ 128 h 156"/>
                <a:gd name="T62" fmla="*/ 4 w 305"/>
                <a:gd name="T63" fmla="*/ 112 h 156"/>
                <a:gd name="T64" fmla="*/ 11 w 305"/>
                <a:gd name="T65" fmla="*/ 96 h 156"/>
                <a:gd name="T66" fmla="*/ 17 w 305"/>
                <a:gd name="T67" fmla="*/ 80 h 156"/>
                <a:gd name="T68" fmla="*/ 25 w 305"/>
                <a:gd name="T69" fmla="*/ 66 h 156"/>
                <a:gd name="T70" fmla="*/ 36 w 305"/>
                <a:gd name="T71" fmla="*/ 53 h 156"/>
                <a:gd name="T72" fmla="*/ 47 w 305"/>
                <a:gd name="T73" fmla="*/ 41 h 156"/>
                <a:gd name="T74" fmla="*/ 60 w 305"/>
                <a:gd name="T75" fmla="*/ 31 h 156"/>
                <a:gd name="T76" fmla="*/ 73 w 305"/>
                <a:gd name="T77" fmla="*/ 22 h 156"/>
                <a:gd name="T78" fmla="*/ 87 w 305"/>
                <a:gd name="T79" fmla="*/ 14 h 156"/>
                <a:gd name="T80" fmla="*/ 103 w 305"/>
                <a:gd name="T81" fmla="*/ 7 h 156"/>
                <a:gd name="T82" fmla="*/ 119 w 305"/>
                <a:gd name="T83" fmla="*/ 3 h 156"/>
                <a:gd name="T84" fmla="*/ 135 w 305"/>
                <a:gd name="T85" fmla="*/ 1 h 156"/>
                <a:gd name="T86" fmla="*/ 151 w 305"/>
                <a:gd name="T87" fmla="*/ 0 h 156"/>
                <a:gd name="T88" fmla="*/ 168 w 305"/>
                <a:gd name="T89" fmla="*/ 1 h 156"/>
                <a:gd name="T90" fmla="*/ 184 w 305"/>
                <a:gd name="T91" fmla="*/ 3 h 156"/>
                <a:gd name="T92" fmla="*/ 200 w 305"/>
                <a:gd name="T93" fmla="*/ 7 h 156"/>
                <a:gd name="T94" fmla="*/ 216 w 305"/>
                <a:gd name="T95" fmla="*/ 14 h 156"/>
                <a:gd name="T96" fmla="*/ 230 w 305"/>
                <a:gd name="T97" fmla="*/ 22 h 156"/>
                <a:gd name="T98" fmla="*/ 243 w 305"/>
                <a:gd name="T99" fmla="*/ 31 h 156"/>
                <a:gd name="T100" fmla="*/ 256 w 305"/>
                <a:gd name="T101" fmla="*/ 41 h 156"/>
                <a:gd name="T102" fmla="*/ 267 w 305"/>
                <a:gd name="T103" fmla="*/ 53 h 156"/>
                <a:gd name="T104" fmla="*/ 276 w 305"/>
                <a:gd name="T105" fmla="*/ 66 h 156"/>
                <a:gd name="T106" fmla="*/ 286 w 305"/>
                <a:gd name="T107" fmla="*/ 80 h 156"/>
                <a:gd name="T108" fmla="*/ 292 w 305"/>
                <a:gd name="T109" fmla="*/ 96 h 156"/>
                <a:gd name="T110" fmla="*/ 297 w 305"/>
                <a:gd name="T111" fmla="*/ 110 h 156"/>
                <a:gd name="T112" fmla="*/ 302 w 305"/>
                <a:gd name="T113" fmla="*/ 128 h 156"/>
                <a:gd name="T114" fmla="*/ 304 w 305"/>
                <a:gd name="T115" fmla="*/ 143 h 156"/>
                <a:gd name="T116" fmla="*/ 304 w 305"/>
                <a:gd name="T117" fmla="*/ 155 h 1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156"/>
                <a:gd name="T179" fmla="*/ 305 w 305"/>
                <a:gd name="T180" fmla="*/ 156 h 1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156">
                  <a:moveTo>
                    <a:pt x="294" y="155"/>
                  </a:moveTo>
                  <a:lnTo>
                    <a:pt x="294" y="150"/>
                  </a:lnTo>
                  <a:lnTo>
                    <a:pt x="294" y="143"/>
                  </a:lnTo>
                  <a:lnTo>
                    <a:pt x="294" y="139"/>
                  </a:lnTo>
                  <a:lnTo>
                    <a:pt x="294" y="134"/>
                  </a:lnTo>
                  <a:lnTo>
                    <a:pt x="292" y="128"/>
                  </a:lnTo>
                  <a:lnTo>
                    <a:pt x="292" y="123"/>
                  </a:lnTo>
                  <a:lnTo>
                    <a:pt x="291" y="118"/>
                  </a:lnTo>
                  <a:lnTo>
                    <a:pt x="289" y="113"/>
                  </a:lnTo>
                  <a:lnTo>
                    <a:pt x="288" y="107"/>
                  </a:lnTo>
                  <a:lnTo>
                    <a:pt x="286" y="102"/>
                  </a:lnTo>
                  <a:lnTo>
                    <a:pt x="284" y="98"/>
                  </a:lnTo>
                  <a:lnTo>
                    <a:pt x="283" y="93"/>
                  </a:lnTo>
                  <a:lnTo>
                    <a:pt x="280" y="88"/>
                  </a:lnTo>
                  <a:lnTo>
                    <a:pt x="278" y="83"/>
                  </a:lnTo>
                  <a:lnTo>
                    <a:pt x="275" y="79"/>
                  </a:lnTo>
                  <a:lnTo>
                    <a:pt x="272" y="74"/>
                  </a:lnTo>
                  <a:lnTo>
                    <a:pt x="270" y="69"/>
                  </a:lnTo>
                  <a:lnTo>
                    <a:pt x="267" y="64"/>
                  </a:lnTo>
                  <a:lnTo>
                    <a:pt x="264" y="61"/>
                  </a:lnTo>
                  <a:lnTo>
                    <a:pt x="259" y="56"/>
                  </a:lnTo>
                  <a:lnTo>
                    <a:pt x="256" y="53"/>
                  </a:lnTo>
                  <a:lnTo>
                    <a:pt x="253" y="49"/>
                  </a:lnTo>
                  <a:lnTo>
                    <a:pt x="248" y="45"/>
                  </a:lnTo>
                  <a:lnTo>
                    <a:pt x="245" y="42"/>
                  </a:lnTo>
                  <a:lnTo>
                    <a:pt x="240" y="37"/>
                  </a:lnTo>
                  <a:lnTo>
                    <a:pt x="237" y="34"/>
                  </a:lnTo>
                  <a:lnTo>
                    <a:pt x="232" y="33"/>
                  </a:lnTo>
                  <a:lnTo>
                    <a:pt x="227" y="30"/>
                  </a:lnTo>
                  <a:lnTo>
                    <a:pt x="222" y="26"/>
                  </a:lnTo>
                  <a:lnTo>
                    <a:pt x="218" y="23"/>
                  </a:lnTo>
                  <a:lnTo>
                    <a:pt x="213" y="22"/>
                  </a:lnTo>
                  <a:lnTo>
                    <a:pt x="208" y="18"/>
                  </a:lnTo>
                  <a:lnTo>
                    <a:pt x="203" y="17"/>
                  </a:lnTo>
                  <a:lnTo>
                    <a:pt x="198" y="15"/>
                  </a:lnTo>
                  <a:lnTo>
                    <a:pt x="194" y="14"/>
                  </a:lnTo>
                  <a:lnTo>
                    <a:pt x="189" y="12"/>
                  </a:lnTo>
                  <a:lnTo>
                    <a:pt x="183" y="11"/>
                  </a:lnTo>
                  <a:lnTo>
                    <a:pt x="178" y="9"/>
                  </a:lnTo>
                  <a:lnTo>
                    <a:pt x="173" y="9"/>
                  </a:lnTo>
                  <a:lnTo>
                    <a:pt x="168" y="7"/>
                  </a:lnTo>
                  <a:lnTo>
                    <a:pt x="162" y="7"/>
                  </a:lnTo>
                  <a:lnTo>
                    <a:pt x="157" y="7"/>
                  </a:lnTo>
                  <a:lnTo>
                    <a:pt x="152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6" y="7"/>
                  </a:lnTo>
                  <a:lnTo>
                    <a:pt x="130" y="9"/>
                  </a:lnTo>
                  <a:lnTo>
                    <a:pt x="125" y="9"/>
                  </a:lnTo>
                  <a:lnTo>
                    <a:pt x="120" y="11"/>
                  </a:lnTo>
                  <a:lnTo>
                    <a:pt x="114" y="12"/>
                  </a:lnTo>
                  <a:lnTo>
                    <a:pt x="109" y="14"/>
                  </a:lnTo>
                  <a:lnTo>
                    <a:pt x="105" y="15"/>
                  </a:lnTo>
                  <a:lnTo>
                    <a:pt x="100" y="17"/>
                  </a:lnTo>
                  <a:lnTo>
                    <a:pt x="95" y="18"/>
                  </a:lnTo>
                  <a:lnTo>
                    <a:pt x="90" y="22"/>
                  </a:lnTo>
                  <a:lnTo>
                    <a:pt x="85" y="23"/>
                  </a:lnTo>
                  <a:lnTo>
                    <a:pt x="81" y="26"/>
                  </a:lnTo>
                  <a:lnTo>
                    <a:pt x="76" y="30"/>
                  </a:lnTo>
                  <a:lnTo>
                    <a:pt x="71" y="31"/>
                  </a:lnTo>
                  <a:lnTo>
                    <a:pt x="66" y="34"/>
                  </a:lnTo>
                  <a:lnTo>
                    <a:pt x="63" y="37"/>
                  </a:lnTo>
                  <a:lnTo>
                    <a:pt x="58" y="42"/>
                  </a:lnTo>
                  <a:lnTo>
                    <a:pt x="55" y="45"/>
                  </a:lnTo>
                  <a:lnTo>
                    <a:pt x="50" y="49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39" y="61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8" y="79"/>
                  </a:lnTo>
                  <a:lnTo>
                    <a:pt x="25" y="83"/>
                  </a:lnTo>
                  <a:lnTo>
                    <a:pt x="23" y="88"/>
                  </a:lnTo>
                  <a:lnTo>
                    <a:pt x="20" y="93"/>
                  </a:lnTo>
                  <a:lnTo>
                    <a:pt x="19" y="98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8"/>
                  </a:lnTo>
                  <a:lnTo>
                    <a:pt x="11" y="123"/>
                  </a:lnTo>
                  <a:lnTo>
                    <a:pt x="11" y="128"/>
                  </a:lnTo>
                  <a:lnTo>
                    <a:pt x="9" y="134"/>
                  </a:lnTo>
                  <a:lnTo>
                    <a:pt x="9" y="139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5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1" y="132"/>
                  </a:lnTo>
                  <a:lnTo>
                    <a:pt x="1" y="128"/>
                  </a:lnTo>
                  <a:lnTo>
                    <a:pt x="3" y="121"/>
                  </a:lnTo>
                  <a:lnTo>
                    <a:pt x="4" y="117"/>
                  </a:lnTo>
                  <a:lnTo>
                    <a:pt x="4" y="112"/>
                  </a:lnTo>
                  <a:lnTo>
                    <a:pt x="6" y="105"/>
                  </a:lnTo>
                  <a:lnTo>
                    <a:pt x="7" y="101"/>
                  </a:lnTo>
                  <a:lnTo>
                    <a:pt x="11" y="96"/>
                  </a:lnTo>
                  <a:lnTo>
                    <a:pt x="12" y="91"/>
                  </a:lnTo>
                  <a:lnTo>
                    <a:pt x="15" y="85"/>
                  </a:lnTo>
                  <a:lnTo>
                    <a:pt x="17" y="80"/>
                  </a:lnTo>
                  <a:lnTo>
                    <a:pt x="20" y="75"/>
                  </a:lnTo>
                  <a:lnTo>
                    <a:pt x="23" y="71"/>
                  </a:lnTo>
                  <a:lnTo>
                    <a:pt x="25" y="66"/>
                  </a:lnTo>
                  <a:lnTo>
                    <a:pt x="28" y="61"/>
                  </a:lnTo>
                  <a:lnTo>
                    <a:pt x="31" y="58"/>
                  </a:lnTo>
                  <a:lnTo>
                    <a:pt x="36" y="53"/>
                  </a:lnTo>
                  <a:lnTo>
                    <a:pt x="39" y="49"/>
                  </a:lnTo>
                  <a:lnTo>
                    <a:pt x="42" y="45"/>
                  </a:lnTo>
                  <a:lnTo>
                    <a:pt x="47" y="41"/>
                  </a:lnTo>
                  <a:lnTo>
                    <a:pt x="50" y="37"/>
                  </a:lnTo>
                  <a:lnTo>
                    <a:pt x="55" y="34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8" y="25"/>
                  </a:lnTo>
                  <a:lnTo>
                    <a:pt x="73" y="22"/>
                  </a:lnTo>
                  <a:lnTo>
                    <a:pt x="77" y="18"/>
                  </a:lnTo>
                  <a:lnTo>
                    <a:pt x="82" y="15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9"/>
                  </a:lnTo>
                  <a:lnTo>
                    <a:pt x="103" y="7"/>
                  </a:lnTo>
                  <a:lnTo>
                    <a:pt x="108" y="6"/>
                  </a:lnTo>
                  <a:lnTo>
                    <a:pt x="114" y="4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7" y="0"/>
                  </a:lnTo>
                  <a:lnTo>
                    <a:pt x="162" y="0"/>
                  </a:lnTo>
                  <a:lnTo>
                    <a:pt x="168" y="1"/>
                  </a:lnTo>
                  <a:lnTo>
                    <a:pt x="173" y="1"/>
                  </a:lnTo>
                  <a:lnTo>
                    <a:pt x="179" y="3"/>
                  </a:lnTo>
                  <a:lnTo>
                    <a:pt x="184" y="3"/>
                  </a:lnTo>
                  <a:lnTo>
                    <a:pt x="189" y="4"/>
                  </a:lnTo>
                  <a:lnTo>
                    <a:pt x="195" y="6"/>
                  </a:lnTo>
                  <a:lnTo>
                    <a:pt x="200" y="7"/>
                  </a:lnTo>
                  <a:lnTo>
                    <a:pt x="205" y="9"/>
                  </a:lnTo>
                  <a:lnTo>
                    <a:pt x="210" y="12"/>
                  </a:lnTo>
                  <a:lnTo>
                    <a:pt x="216" y="14"/>
                  </a:lnTo>
                  <a:lnTo>
                    <a:pt x="221" y="15"/>
                  </a:lnTo>
                  <a:lnTo>
                    <a:pt x="226" y="18"/>
                  </a:lnTo>
                  <a:lnTo>
                    <a:pt x="230" y="22"/>
                  </a:lnTo>
                  <a:lnTo>
                    <a:pt x="235" y="23"/>
                  </a:lnTo>
                  <a:lnTo>
                    <a:pt x="238" y="28"/>
                  </a:lnTo>
                  <a:lnTo>
                    <a:pt x="243" y="31"/>
                  </a:lnTo>
                  <a:lnTo>
                    <a:pt x="248" y="34"/>
                  </a:lnTo>
                  <a:lnTo>
                    <a:pt x="251" y="37"/>
                  </a:lnTo>
                  <a:lnTo>
                    <a:pt x="256" y="41"/>
                  </a:lnTo>
                  <a:lnTo>
                    <a:pt x="261" y="45"/>
                  </a:lnTo>
                  <a:lnTo>
                    <a:pt x="264" y="49"/>
                  </a:lnTo>
                  <a:lnTo>
                    <a:pt x="267" y="53"/>
                  </a:lnTo>
                  <a:lnTo>
                    <a:pt x="270" y="58"/>
                  </a:lnTo>
                  <a:lnTo>
                    <a:pt x="273" y="61"/>
                  </a:lnTo>
                  <a:lnTo>
                    <a:pt x="276" y="66"/>
                  </a:lnTo>
                  <a:lnTo>
                    <a:pt x="280" y="71"/>
                  </a:lnTo>
                  <a:lnTo>
                    <a:pt x="283" y="75"/>
                  </a:lnTo>
                  <a:lnTo>
                    <a:pt x="286" y="80"/>
                  </a:lnTo>
                  <a:lnTo>
                    <a:pt x="288" y="85"/>
                  </a:lnTo>
                  <a:lnTo>
                    <a:pt x="291" y="90"/>
                  </a:lnTo>
                  <a:lnTo>
                    <a:pt x="292" y="96"/>
                  </a:lnTo>
                  <a:lnTo>
                    <a:pt x="294" y="101"/>
                  </a:lnTo>
                  <a:lnTo>
                    <a:pt x="296" y="105"/>
                  </a:lnTo>
                  <a:lnTo>
                    <a:pt x="297" y="110"/>
                  </a:lnTo>
                  <a:lnTo>
                    <a:pt x="299" y="117"/>
                  </a:lnTo>
                  <a:lnTo>
                    <a:pt x="300" y="121"/>
                  </a:lnTo>
                  <a:lnTo>
                    <a:pt x="302" y="128"/>
                  </a:lnTo>
                  <a:lnTo>
                    <a:pt x="302" y="132"/>
                  </a:lnTo>
                  <a:lnTo>
                    <a:pt x="304" y="137"/>
                  </a:lnTo>
                  <a:lnTo>
                    <a:pt x="304" y="143"/>
                  </a:lnTo>
                  <a:lnTo>
                    <a:pt x="304" y="148"/>
                  </a:lnTo>
                  <a:lnTo>
                    <a:pt x="304" y="155"/>
                  </a:lnTo>
                  <a:lnTo>
                    <a:pt x="294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48679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-15875" y="1071563"/>
            <a:ext cx="830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FF66FF"/>
                </a:solidFill>
                <a:latin typeface="Calibri" pitchFamily="34" charset="0"/>
                <a:cs typeface="Arial" pitchFamily="34" charset="0"/>
              </a:rPr>
              <a:t>CHULA</a:t>
            </a:r>
          </a:p>
        </p:txBody>
      </p:sp>
      <p:pic>
        <p:nvPicPr>
          <p:cNvPr id="4" name="รูปภาพ 8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3" y="142875"/>
            <a:ext cx="71437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849313" y="260350"/>
            <a:ext cx="8786812" cy="9366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FF00FF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8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6935" y="302213"/>
            <a:ext cx="5812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ตายมากที่สุด </a:t>
            </a:r>
            <a:r>
              <a:rPr lang="en-US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!!!</a:t>
            </a:r>
            <a:r>
              <a:rPr lang="th-TH" sz="6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(23 คน)</a:t>
            </a:r>
            <a:endParaRPr lang="th-TH" sz="6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552" y="1628800"/>
            <a:ext cx="8443337" cy="76944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12.8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%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ของจำนวนแรกเข้า / 13.9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%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 ของจำนวนจบ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399256" y="2708920"/>
            <a:ext cx="2537520" cy="1008112"/>
          </a:xfrm>
          <a:prstGeom prst="ellipse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99870" y="2852936"/>
            <a:ext cx="2624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Cause of Death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856" y="2708920"/>
            <a:ext cx="4046301" cy="3970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1. Car Accident		6</a:t>
            </a:r>
          </a:p>
          <a:p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2. Cancer			6</a:t>
            </a:r>
          </a:p>
          <a:p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3. Acute MI			4</a:t>
            </a:r>
          </a:p>
          <a:p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4. Suicide			2</a:t>
            </a:r>
          </a:p>
          <a:p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5. 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ไหลตาย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?			2</a:t>
            </a:r>
          </a:p>
          <a:p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6. 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ถูกฆาตกรรม		1</a:t>
            </a:r>
          </a:p>
          <a:p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7. </a:t>
            </a:r>
            <a:r>
              <a:rPr lang="en-US" sz="3600" b="1" dirty="0" smtClean="0">
                <a:latin typeface="BrowalliaUPC" pitchFamily="34" charset="-34"/>
                <a:cs typeface="BrowalliaUPC" pitchFamily="34" charset="-34"/>
              </a:rPr>
              <a:t>Stroke / DM </a:t>
            </a:r>
            <a:r>
              <a:rPr lang="th-TH" sz="3600" b="1" dirty="0" smtClean="0">
                <a:latin typeface="BrowalliaUPC" pitchFamily="34" charset="-34"/>
                <a:cs typeface="BrowalliaUPC" pitchFamily="34" charset="-34"/>
              </a:rPr>
              <a:t>(อย่างละ)	1</a:t>
            </a:r>
            <a:endParaRPr lang="th-TH" sz="3600" b="1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9989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2_การออกแบบเริ่มต้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0_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861</Words>
  <Application>Microsoft Office PowerPoint</Application>
  <PresentationFormat>A4 Paper (210x297 mm)</PresentationFormat>
  <Paragraphs>239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32_การออกแบบเริ่มต้น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Academic Affairs Unit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acer</cp:lastModifiedBy>
  <cp:revision>30</cp:revision>
  <cp:lastPrinted>2013-04-18T10:25:29Z</cp:lastPrinted>
  <dcterms:created xsi:type="dcterms:W3CDTF">2013-04-18T08:01:51Z</dcterms:created>
  <dcterms:modified xsi:type="dcterms:W3CDTF">2013-04-23T13:38:25Z</dcterms:modified>
</cp:coreProperties>
</file>